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540" r:id="rId2"/>
    <p:sldId id="541" r:id="rId3"/>
    <p:sldId id="513" r:id="rId4"/>
    <p:sldId id="572" r:id="rId5"/>
    <p:sldId id="607" r:id="rId6"/>
    <p:sldId id="596" r:id="rId7"/>
    <p:sldId id="514" r:id="rId8"/>
    <p:sldId id="574" r:id="rId9"/>
    <p:sldId id="609" r:id="rId10"/>
    <p:sldId id="519" r:id="rId11"/>
    <p:sldId id="573" r:id="rId12"/>
    <p:sldId id="515" r:id="rId13"/>
    <p:sldId id="610" r:id="rId14"/>
    <p:sldId id="617" r:id="rId15"/>
    <p:sldId id="597" r:id="rId16"/>
    <p:sldId id="631" r:id="rId17"/>
    <p:sldId id="577" r:id="rId18"/>
    <p:sldId id="587" r:id="rId19"/>
    <p:sldId id="613" r:id="rId20"/>
    <p:sldId id="614" r:id="rId21"/>
    <p:sldId id="615" r:id="rId22"/>
    <p:sldId id="558" r:id="rId23"/>
    <p:sldId id="616" r:id="rId24"/>
    <p:sldId id="537" r:id="rId25"/>
    <p:sldId id="549" r:id="rId26"/>
    <p:sldId id="536" r:id="rId27"/>
    <p:sldId id="532" r:id="rId28"/>
    <p:sldId id="533" r:id="rId29"/>
    <p:sldId id="535" r:id="rId30"/>
    <p:sldId id="622" r:id="rId31"/>
    <p:sldId id="626" r:id="rId32"/>
    <p:sldId id="627" r:id="rId33"/>
    <p:sldId id="628" r:id="rId34"/>
    <p:sldId id="629" r:id="rId35"/>
    <p:sldId id="619" r:id="rId36"/>
    <p:sldId id="620" r:id="rId37"/>
    <p:sldId id="531" r:id="rId38"/>
    <p:sldId id="621" r:id="rId39"/>
  </p:sldIdLst>
  <p:sldSz cx="12192000" cy="6858000"/>
  <p:notesSz cx="6858000" cy="91440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5709" autoAdjust="0"/>
  </p:normalViewPr>
  <p:slideViewPr>
    <p:cSldViewPr snapToGrid="0">
      <p:cViewPr varScale="1">
        <p:scale>
          <a:sx n="49" d="100"/>
          <a:sy n="49" d="100"/>
        </p:scale>
        <p:origin x="133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jorie Nakama" userId="96502ef3-5988-44f3-a8bb-e11b1b831af3" providerId="ADAL" clId="{7DD82E5A-74D2-4A7B-BE94-CF116F6E0FA8}"/>
    <pc:docChg chg="modSld">
      <pc:chgData name="Marjorie Nakama" userId="96502ef3-5988-44f3-a8bb-e11b1b831af3" providerId="ADAL" clId="{7DD82E5A-74D2-4A7B-BE94-CF116F6E0FA8}" dt="2025-05-19T18:30:10.248" v="0" actId="20577"/>
      <pc:docMkLst>
        <pc:docMk/>
      </pc:docMkLst>
      <pc:sldChg chg="modSp mod">
        <pc:chgData name="Marjorie Nakama" userId="96502ef3-5988-44f3-a8bb-e11b1b831af3" providerId="ADAL" clId="{7DD82E5A-74D2-4A7B-BE94-CF116F6E0FA8}" dt="2025-05-19T18:30:10.248" v="0" actId="20577"/>
        <pc:sldMkLst>
          <pc:docMk/>
          <pc:sldMk cId="749445517" sldId="627"/>
        </pc:sldMkLst>
        <pc:spChg chg="mod">
          <ac:chgData name="Marjorie Nakama" userId="96502ef3-5988-44f3-a8bb-e11b1b831af3" providerId="ADAL" clId="{7DD82E5A-74D2-4A7B-BE94-CF116F6E0FA8}" dt="2025-05-19T18:30:10.248" v="0" actId="20577"/>
          <ac:spMkLst>
            <pc:docMk/>
            <pc:sldMk cId="749445517" sldId="627"/>
            <ac:spMk id="2" creationId="{A6303A75-6EC3-1AE6-0F80-45E1C6B6E134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DDA49-AEE4-4F2A-8C81-B8C8C9230204}" type="doc">
      <dgm:prSet loTypeId="urn:microsoft.com/office/officeart/2008/layout/LinedList" loCatId="list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21A95A-4472-47B2-8A9F-DEFE5CBA0BC3}">
      <dgm:prSet/>
      <dgm:spPr/>
      <dgm:t>
        <a:bodyPr/>
        <a:lstStyle/>
        <a:p>
          <a:endParaRPr lang="en-US" dirty="0">
            <a:solidFill>
              <a:schemeClr val="bg1"/>
            </a:solidFill>
          </a:endParaRPr>
        </a:p>
      </dgm:t>
    </dgm:pt>
    <dgm:pt modelId="{2C320B87-4C73-4246-AAF8-61B5FBBE653D}" type="parTrans" cxnId="{411339B9-C8AC-430C-A3D4-E6E9AF7200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CC3F294-3BEB-4D29-BC7D-A55A831B039E}" type="sibTrans" cxnId="{411339B9-C8AC-430C-A3D4-E6E9AF72001A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E3AA199-919A-423A-A35F-8C20801D3C93}">
      <dgm:prSet/>
      <dgm:spPr/>
      <dgm:t>
        <a:bodyPr/>
        <a:lstStyle/>
        <a:p>
          <a:r>
            <a:rPr lang="en-US" b="0" i="0" dirty="0">
              <a:solidFill>
                <a:schemeClr val="bg1"/>
              </a:solidFill>
            </a:rPr>
            <a:t>Tienen </a:t>
          </a:r>
          <a:r>
            <a:rPr lang="es-PE" b="0" i="0" dirty="0">
              <a:solidFill>
                <a:schemeClr val="bg1"/>
              </a:solidFill>
            </a:rPr>
            <a:t>amplia cobertura y gozan de una gran audiencia</a:t>
          </a:r>
          <a:r>
            <a:rPr lang="es-PE" dirty="0">
              <a:solidFill>
                <a:schemeClr val="bg1"/>
              </a:solidFill>
            </a:rPr>
            <a:t>.</a:t>
          </a:r>
          <a:endParaRPr lang="en-US" dirty="0">
            <a:solidFill>
              <a:schemeClr val="bg1"/>
            </a:solidFill>
          </a:endParaRPr>
        </a:p>
      </dgm:t>
    </dgm:pt>
    <dgm:pt modelId="{D2249B91-1B82-4B00-9F68-34B52A278C34}" type="parTrans" cxnId="{9B18673F-A68D-4D59-A54C-8C804EA036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8CD32D8-B1DB-4515-A232-46221936017B}" type="sibTrans" cxnId="{9B18673F-A68D-4D59-A54C-8C804EA036F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5B415C0-FBC9-4ACA-967A-DAE40D314CEA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A</a:t>
          </a:r>
          <a:r>
            <a:rPr lang="es-PE" b="0" i="0">
              <a:solidFill>
                <a:schemeClr val="bg1"/>
              </a:solidFill>
            </a:rPr>
            <a:t>lta penetración por parte del anunciante.</a:t>
          </a:r>
          <a:endParaRPr lang="en-US">
            <a:solidFill>
              <a:schemeClr val="bg1"/>
            </a:solidFill>
          </a:endParaRPr>
        </a:p>
      </dgm:t>
    </dgm:pt>
    <dgm:pt modelId="{9951FFE1-9A92-4738-89F8-8B819D3B637F}" type="parTrans" cxnId="{244C699B-EFB9-4172-B8E7-F7E8382970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CE36B677-A5BF-4CEA-8E38-8421C9BB3A39}" type="sibTrans" cxnId="{244C699B-EFB9-4172-B8E7-F7E83829706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AC67745-0E73-44A2-B870-40050FE5ABA4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G</a:t>
          </a:r>
          <a:r>
            <a:rPr lang="es-PE" b="0" i="0">
              <a:solidFill>
                <a:schemeClr val="bg1"/>
              </a:solidFill>
            </a:rPr>
            <a:t>ran impacto visual.</a:t>
          </a:r>
          <a:endParaRPr lang="en-US">
            <a:solidFill>
              <a:schemeClr val="bg1"/>
            </a:solidFill>
          </a:endParaRPr>
        </a:p>
      </dgm:t>
    </dgm:pt>
    <dgm:pt modelId="{2BA313C3-B230-4853-A953-2B1B5B198FFC}" type="parTrans" cxnId="{5F57F8C3-310F-46F6-B24D-56B629C4E3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4D20118-E746-4C86-9771-8DD2DD0C05D4}" type="sibTrans" cxnId="{5F57F8C3-310F-46F6-B24D-56B629C4E31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5F2281B-5B90-4241-BB47-7D1E33337B19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Ayuda con el posicionamiento.</a:t>
          </a:r>
          <a:endParaRPr lang="en-US">
            <a:solidFill>
              <a:schemeClr val="bg1"/>
            </a:solidFill>
          </a:endParaRPr>
        </a:p>
      </dgm:t>
    </dgm:pt>
    <dgm:pt modelId="{B99BF17A-868B-4A30-B105-E0C6BDDF0B08}" type="parTrans" cxnId="{8068F1C1-8A8A-4290-B7AD-ACA03737947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1EA285D8-3EAF-4A03-A8ED-BA4F4A858F8C}" type="sibTrans" cxnId="{8068F1C1-8A8A-4290-B7AD-ACA037379479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944A0A7-65A3-4132-9294-3858C4B3E760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L</a:t>
          </a:r>
          <a:r>
            <a:rPr lang="es-PE" b="0" i="0">
              <a:solidFill>
                <a:schemeClr val="bg1"/>
              </a:solidFill>
            </a:rPr>
            <a:t>os anunciantes van creando una concienciación de marca en el usuario.</a:t>
          </a:r>
          <a:endParaRPr lang="en-US">
            <a:solidFill>
              <a:schemeClr val="bg1"/>
            </a:solidFill>
          </a:endParaRPr>
        </a:p>
      </dgm:t>
    </dgm:pt>
    <dgm:pt modelId="{9A549133-B521-4EDD-A8FB-011D3725B891}" type="parTrans" cxnId="{92A70635-59E6-4FD7-8EE9-15123718C3D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E5EEC8CD-990D-435E-AC29-8E4923953BB9}" type="sibTrans" cxnId="{92A70635-59E6-4FD7-8EE9-15123718C3DB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8082C73D-CBC0-457B-89DC-873D7E9F798A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No hay personalización de intereses.</a:t>
          </a:r>
          <a:endParaRPr lang="en-US">
            <a:solidFill>
              <a:schemeClr val="bg1"/>
            </a:solidFill>
          </a:endParaRPr>
        </a:p>
      </dgm:t>
    </dgm:pt>
    <dgm:pt modelId="{A3C92248-548F-4689-B7ED-3892ABEC7433}" type="parTrans" cxnId="{13AED2BE-937B-4140-877C-A3EF2970ED1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E0F691E-5691-405D-8CD5-80FF90BE3055}" type="sibTrans" cxnId="{13AED2BE-937B-4140-877C-A3EF2970ED14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B34B5D1D-868A-4AA3-981C-3518DCD5B11F}">
      <dgm:prSet/>
      <dgm:spPr/>
      <dgm:t>
        <a:bodyPr/>
        <a:lstStyle/>
        <a:p>
          <a:r>
            <a:rPr lang="es-PE">
              <a:solidFill>
                <a:schemeClr val="bg1"/>
              </a:solidFill>
            </a:rPr>
            <a:t>Al usar medios masivos, medir el impacto de ATL es más complicado</a:t>
          </a:r>
          <a:r>
            <a:rPr lang="en-US">
              <a:solidFill>
                <a:schemeClr val="bg1"/>
              </a:solidFill>
            </a:rPr>
            <a:t>.</a:t>
          </a:r>
        </a:p>
      </dgm:t>
    </dgm:pt>
    <dgm:pt modelId="{2E7E4A7B-871B-4725-A142-5FF8B8DF29AA}" type="parTrans" cxnId="{8CC1D911-56BF-494D-A20E-8FFB0DF239E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F1EEC38C-DCEE-44ED-ACF3-A6DB14F9802B}" type="sibTrans" cxnId="{8CC1D911-56BF-494D-A20E-8FFB0DF239E7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33D64535-7344-4B9C-8747-424E5225BFCF}" type="pres">
      <dgm:prSet presAssocID="{CE0DDA49-AEE4-4F2A-8C81-B8C8C9230204}" presName="vert0" presStyleCnt="0">
        <dgm:presLayoutVars>
          <dgm:dir/>
          <dgm:animOne val="branch"/>
          <dgm:animLvl val="lvl"/>
        </dgm:presLayoutVars>
      </dgm:prSet>
      <dgm:spPr/>
    </dgm:pt>
    <dgm:pt modelId="{DDAFDF01-B979-4F70-9142-E032D8386F78}" type="pres">
      <dgm:prSet presAssocID="{F021A95A-4472-47B2-8A9F-DEFE5CBA0BC3}" presName="thickLine" presStyleLbl="alignNode1" presStyleIdx="0" presStyleCnt="1"/>
      <dgm:spPr/>
    </dgm:pt>
    <dgm:pt modelId="{35DE23D8-1EED-4F32-BF05-C0B0FF6D7EF8}" type="pres">
      <dgm:prSet presAssocID="{F021A95A-4472-47B2-8A9F-DEFE5CBA0BC3}" presName="horz1" presStyleCnt="0"/>
      <dgm:spPr/>
    </dgm:pt>
    <dgm:pt modelId="{46E009C5-8C5F-42DF-A8DC-10BFD60F399F}" type="pres">
      <dgm:prSet presAssocID="{F021A95A-4472-47B2-8A9F-DEFE5CBA0BC3}" presName="tx1" presStyleLbl="revTx" presStyleIdx="0" presStyleCnt="8"/>
      <dgm:spPr/>
    </dgm:pt>
    <dgm:pt modelId="{753753C1-1BB7-42A6-8459-DF5BC4081142}" type="pres">
      <dgm:prSet presAssocID="{F021A95A-4472-47B2-8A9F-DEFE5CBA0BC3}" presName="vert1" presStyleCnt="0"/>
      <dgm:spPr/>
    </dgm:pt>
    <dgm:pt modelId="{20658771-6ADA-4989-852B-7A871B761BDC}" type="pres">
      <dgm:prSet presAssocID="{3E3AA199-919A-423A-A35F-8C20801D3C93}" presName="vertSpace2a" presStyleCnt="0"/>
      <dgm:spPr/>
    </dgm:pt>
    <dgm:pt modelId="{6650F94D-7EC8-40DE-9F8C-703F815F83B5}" type="pres">
      <dgm:prSet presAssocID="{3E3AA199-919A-423A-A35F-8C20801D3C93}" presName="horz2" presStyleCnt="0"/>
      <dgm:spPr/>
    </dgm:pt>
    <dgm:pt modelId="{405699BF-B3B2-4A0A-8340-66C0A4D7BEA1}" type="pres">
      <dgm:prSet presAssocID="{3E3AA199-919A-423A-A35F-8C20801D3C93}" presName="horzSpace2" presStyleCnt="0"/>
      <dgm:spPr/>
    </dgm:pt>
    <dgm:pt modelId="{470045C1-A079-4916-88F9-C84DAA91ED37}" type="pres">
      <dgm:prSet presAssocID="{3E3AA199-919A-423A-A35F-8C20801D3C93}" presName="tx2" presStyleLbl="revTx" presStyleIdx="1" presStyleCnt="8"/>
      <dgm:spPr/>
    </dgm:pt>
    <dgm:pt modelId="{D6DA6A31-12D6-4626-B916-EFFFC8BE6DC3}" type="pres">
      <dgm:prSet presAssocID="{3E3AA199-919A-423A-A35F-8C20801D3C93}" presName="vert2" presStyleCnt="0"/>
      <dgm:spPr/>
    </dgm:pt>
    <dgm:pt modelId="{D6BF799C-8957-4D46-8B71-7267A32E9F5A}" type="pres">
      <dgm:prSet presAssocID="{3E3AA199-919A-423A-A35F-8C20801D3C93}" presName="thinLine2b" presStyleLbl="callout" presStyleIdx="0" presStyleCnt="7"/>
      <dgm:spPr/>
    </dgm:pt>
    <dgm:pt modelId="{FADA6F92-417E-421E-9CA3-CFD5B3487CEF}" type="pres">
      <dgm:prSet presAssocID="{3E3AA199-919A-423A-A35F-8C20801D3C93}" presName="vertSpace2b" presStyleCnt="0"/>
      <dgm:spPr/>
    </dgm:pt>
    <dgm:pt modelId="{CB21F36A-F43D-423B-BE19-9D3E22B06FC4}" type="pres">
      <dgm:prSet presAssocID="{55B415C0-FBC9-4ACA-967A-DAE40D314CEA}" presName="horz2" presStyleCnt="0"/>
      <dgm:spPr/>
    </dgm:pt>
    <dgm:pt modelId="{8237A649-AD33-432E-AEB2-32E56C1E9EEF}" type="pres">
      <dgm:prSet presAssocID="{55B415C0-FBC9-4ACA-967A-DAE40D314CEA}" presName="horzSpace2" presStyleCnt="0"/>
      <dgm:spPr/>
    </dgm:pt>
    <dgm:pt modelId="{B40ED74A-9D23-43D6-954B-7FA0D5EA1859}" type="pres">
      <dgm:prSet presAssocID="{55B415C0-FBC9-4ACA-967A-DAE40D314CEA}" presName="tx2" presStyleLbl="revTx" presStyleIdx="2" presStyleCnt="8"/>
      <dgm:spPr/>
    </dgm:pt>
    <dgm:pt modelId="{8E169ECA-F4B5-4A1A-AE40-B3C42447117D}" type="pres">
      <dgm:prSet presAssocID="{55B415C0-FBC9-4ACA-967A-DAE40D314CEA}" presName="vert2" presStyleCnt="0"/>
      <dgm:spPr/>
    </dgm:pt>
    <dgm:pt modelId="{DDB2602A-6CE0-4BE5-80AA-493B03F500B4}" type="pres">
      <dgm:prSet presAssocID="{55B415C0-FBC9-4ACA-967A-DAE40D314CEA}" presName="thinLine2b" presStyleLbl="callout" presStyleIdx="1" presStyleCnt="7"/>
      <dgm:spPr/>
    </dgm:pt>
    <dgm:pt modelId="{372FDEF6-EB73-4708-B71C-01F8AD9D4CA6}" type="pres">
      <dgm:prSet presAssocID="{55B415C0-FBC9-4ACA-967A-DAE40D314CEA}" presName="vertSpace2b" presStyleCnt="0"/>
      <dgm:spPr/>
    </dgm:pt>
    <dgm:pt modelId="{61ACD283-EA5F-40BF-ABE5-1ADE88312857}" type="pres">
      <dgm:prSet presAssocID="{4AC67745-0E73-44A2-B870-40050FE5ABA4}" presName="horz2" presStyleCnt="0"/>
      <dgm:spPr/>
    </dgm:pt>
    <dgm:pt modelId="{0A1F6190-BD7C-4B60-BAE1-D1DAF413A3FE}" type="pres">
      <dgm:prSet presAssocID="{4AC67745-0E73-44A2-B870-40050FE5ABA4}" presName="horzSpace2" presStyleCnt="0"/>
      <dgm:spPr/>
    </dgm:pt>
    <dgm:pt modelId="{B82061F8-24E4-4FB5-A86A-16C9B217B2E1}" type="pres">
      <dgm:prSet presAssocID="{4AC67745-0E73-44A2-B870-40050FE5ABA4}" presName="tx2" presStyleLbl="revTx" presStyleIdx="3" presStyleCnt="8"/>
      <dgm:spPr/>
    </dgm:pt>
    <dgm:pt modelId="{6D304063-606C-4840-AD12-C4D0F3096AEC}" type="pres">
      <dgm:prSet presAssocID="{4AC67745-0E73-44A2-B870-40050FE5ABA4}" presName="vert2" presStyleCnt="0"/>
      <dgm:spPr/>
    </dgm:pt>
    <dgm:pt modelId="{E4DCB368-2282-492E-A52D-C7AFD2B83241}" type="pres">
      <dgm:prSet presAssocID="{4AC67745-0E73-44A2-B870-40050FE5ABA4}" presName="thinLine2b" presStyleLbl="callout" presStyleIdx="2" presStyleCnt="7"/>
      <dgm:spPr/>
    </dgm:pt>
    <dgm:pt modelId="{7BC22463-A739-4D6D-99BA-A43FA1492406}" type="pres">
      <dgm:prSet presAssocID="{4AC67745-0E73-44A2-B870-40050FE5ABA4}" presName="vertSpace2b" presStyleCnt="0"/>
      <dgm:spPr/>
    </dgm:pt>
    <dgm:pt modelId="{50A14459-16F9-48F4-8FF3-4EC2D22428F1}" type="pres">
      <dgm:prSet presAssocID="{F5F2281B-5B90-4241-BB47-7D1E33337B19}" presName="horz2" presStyleCnt="0"/>
      <dgm:spPr/>
    </dgm:pt>
    <dgm:pt modelId="{B3A523A0-9845-4A3C-90EC-15CD0FA670B6}" type="pres">
      <dgm:prSet presAssocID="{F5F2281B-5B90-4241-BB47-7D1E33337B19}" presName="horzSpace2" presStyleCnt="0"/>
      <dgm:spPr/>
    </dgm:pt>
    <dgm:pt modelId="{E93BBF54-2D57-4F89-9F39-DE77A7AA8062}" type="pres">
      <dgm:prSet presAssocID="{F5F2281B-5B90-4241-BB47-7D1E33337B19}" presName="tx2" presStyleLbl="revTx" presStyleIdx="4" presStyleCnt="8"/>
      <dgm:spPr/>
    </dgm:pt>
    <dgm:pt modelId="{7FB91930-C34C-44CE-9CBA-4331FB6F913E}" type="pres">
      <dgm:prSet presAssocID="{F5F2281B-5B90-4241-BB47-7D1E33337B19}" presName="vert2" presStyleCnt="0"/>
      <dgm:spPr/>
    </dgm:pt>
    <dgm:pt modelId="{CD2C2599-17E0-4664-9A41-0FF51B6E45B1}" type="pres">
      <dgm:prSet presAssocID="{F5F2281B-5B90-4241-BB47-7D1E33337B19}" presName="thinLine2b" presStyleLbl="callout" presStyleIdx="3" presStyleCnt="7"/>
      <dgm:spPr/>
    </dgm:pt>
    <dgm:pt modelId="{0056F8BB-0F02-4E38-A643-6E9C59C8C25F}" type="pres">
      <dgm:prSet presAssocID="{F5F2281B-5B90-4241-BB47-7D1E33337B19}" presName="vertSpace2b" presStyleCnt="0"/>
      <dgm:spPr/>
    </dgm:pt>
    <dgm:pt modelId="{ACF0E6A9-DE1A-4D7C-B2DD-2A921681D205}" type="pres">
      <dgm:prSet presAssocID="{A944A0A7-65A3-4132-9294-3858C4B3E760}" presName="horz2" presStyleCnt="0"/>
      <dgm:spPr/>
    </dgm:pt>
    <dgm:pt modelId="{56E3451B-17A8-4324-A0C5-D0C7725B0ED1}" type="pres">
      <dgm:prSet presAssocID="{A944A0A7-65A3-4132-9294-3858C4B3E760}" presName="horzSpace2" presStyleCnt="0"/>
      <dgm:spPr/>
    </dgm:pt>
    <dgm:pt modelId="{E027CB27-FF76-4EC9-B176-84EA5744D433}" type="pres">
      <dgm:prSet presAssocID="{A944A0A7-65A3-4132-9294-3858C4B3E760}" presName="tx2" presStyleLbl="revTx" presStyleIdx="5" presStyleCnt="8"/>
      <dgm:spPr/>
    </dgm:pt>
    <dgm:pt modelId="{BDA8E4E7-42D5-45B7-BF7E-D891865A2E35}" type="pres">
      <dgm:prSet presAssocID="{A944A0A7-65A3-4132-9294-3858C4B3E760}" presName="vert2" presStyleCnt="0"/>
      <dgm:spPr/>
    </dgm:pt>
    <dgm:pt modelId="{4E944382-488E-45E0-8DED-603D0F46D4C5}" type="pres">
      <dgm:prSet presAssocID="{A944A0A7-65A3-4132-9294-3858C4B3E760}" presName="thinLine2b" presStyleLbl="callout" presStyleIdx="4" presStyleCnt="7"/>
      <dgm:spPr/>
    </dgm:pt>
    <dgm:pt modelId="{784C427C-5E21-4238-B740-1CE95B81562E}" type="pres">
      <dgm:prSet presAssocID="{A944A0A7-65A3-4132-9294-3858C4B3E760}" presName="vertSpace2b" presStyleCnt="0"/>
      <dgm:spPr/>
    </dgm:pt>
    <dgm:pt modelId="{8807863E-1497-455A-9D71-F78FFBFB4FC5}" type="pres">
      <dgm:prSet presAssocID="{8082C73D-CBC0-457B-89DC-873D7E9F798A}" presName="horz2" presStyleCnt="0"/>
      <dgm:spPr/>
    </dgm:pt>
    <dgm:pt modelId="{944AE970-B302-454C-B919-A6C12B567F44}" type="pres">
      <dgm:prSet presAssocID="{8082C73D-CBC0-457B-89DC-873D7E9F798A}" presName="horzSpace2" presStyleCnt="0"/>
      <dgm:spPr/>
    </dgm:pt>
    <dgm:pt modelId="{350F2C49-9753-4D50-93D1-F8C3A592C641}" type="pres">
      <dgm:prSet presAssocID="{8082C73D-CBC0-457B-89DC-873D7E9F798A}" presName="tx2" presStyleLbl="revTx" presStyleIdx="6" presStyleCnt="8"/>
      <dgm:spPr/>
    </dgm:pt>
    <dgm:pt modelId="{F2AE90C9-C88A-497B-86C9-936CF899E202}" type="pres">
      <dgm:prSet presAssocID="{8082C73D-CBC0-457B-89DC-873D7E9F798A}" presName="vert2" presStyleCnt="0"/>
      <dgm:spPr/>
    </dgm:pt>
    <dgm:pt modelId="{4C0F9D29-3C03-4B3D-BE08-8402B19B8EC3}" type="pres">
      <dgm:prSet presAssocID="{8082C73D-CBC0-457B-89DC-873D7E9F798A}" presName="thinLine2b" presStyleLbl="callout" presStyleIdx="5" presStyleCnt="7"/>
      <dgm:spPr/>
    </dgm:pt>
    <dgm:pt modelId="{E2280587-AA61-4CBD-96F5-FE06B868B456}" type="pres">
      <dgm:prSet presAssocID="{8082C73D-CBC0-457B-89DC-873D7E9F798A}" presName="vertSpace2b" presStyleCnt="0"/>
      <dgm:spPr/>
    </dgm:pt>
    <dgm:pt modelId="{5327E8A7-D0C4-4A5F-8F74-0F88710BA085}" type="pres">
      <dgm:prSet presAssocID="{B34B5D1D-868A-4AA3-981C-3518DCD5B11F}" presName="horz2" presStyleCnt="0"/>
      <dgm:spPr/>
    </dgm:pt>
    <dgm:pt modelId="{818A4284-3E10-4E4B-8134-5A5058E51C9A}" type="pres">
      <dgm:prSet presAssocID="{B34B5D1D-868A-4AA3-981C-3518DCD5B11F}" presName="horzSpace2" presStyleCnt="0"/>
      <dgm:spPr/>
    </dgm:pt>
    <dgm:pt modelId="{9531BD57-4ACE-4372-935D-33177152D17A}" type="pres">
      <dgm:prSet presAssocID="{B34B5D1D-868A-4AA3-981C-3518DCD5B11F}" presName="tx2" presStyleLbl="revTx" presStyleIdx="7" presStyleCnt="8"/>
      <dgm:spPr/>
    </dgm:pt>
    <dgm:pt modelId="{C0FC05DC-1ACB-475D-9869-D078213B165C}" type="pres">
      <dgm:prSet presAssocID="{B34B5D1D-868A-4AA3-981C-3518DCD5B11F}" presName="vert2" presStyleCnt="0"/>
      <dgm:spPr/>
    </dgm:pt>
    <dgm:pt modelId="{0683E2CA-FF37-4C02-BA49-953E964E778A}" type="pres">
      <dgm:prSet presAssocID="{B34B5D1D-868A-4AA3-981C-3518DCD5B11F}" presName="thinLine2b" presStyleLbl="callout" presStyleIdx="6" presStyleCnt="7"/>
      <dgm:spPr/>
    </dgm:pt>
    <dgm:pt modelId="{BC9D348E-1850-4ACE-8F04-34B8DBB4F862}" type="pres">
      <dgm:prSet presAssocID="{B34B5D1D-868A-4AA3-981C-3518DCD5B11F}" presName="vertSpace2b" presStyleCnt="0"/>
      <dgm:spPr/>
    </dgm:pt>
  </dgm:ptLst>
  <dgm:cxnLst>
    <dgm:cxn modelId="{8CC1D911-56BF-494D-A20E-8FFB0DF239E7}" srcId="{F021A95A-4472-47B2-8A9F-DEFE5CBA0BC3}" destId="{B34B5D1D-868A-4AA3-981C-3518DCD5B11F}" srcOrd="6" destOrd="0" parTransId="{2E7E4A7B-871B-4725-A142-5FF8B8DF29AA}" sibTransId="{F1EEC38C-DCEE-44ED-ACF3-A6DB14F9802B}"/>
    <dgm:cxn modelId="{92A70635-59E6-4FD7-8EE9-15123718C3DB}" srcId="{F021A95A-4472-47B2-8A9F-DEFE5CBA0BC3}" destId="{A944A0A7-65A3-4132-9294-3858C4B3E760}" srcOrd="4" destOrd="0" parTransId="{9A549133-B521-4EDD-A8FB-011D3725B891}" sibTransId="{E5EEC8CD-990D-435E-AC29-8E4923953BB9}"/>
    <dgm:cxn modelId="{9B18673F-A68D-4D59-A54C-8C804EA036F2}" srcId="{F021A95A-4472-47B2-8A9F-DEFE5CBA0BC3}" destId="{3E3AA199-919A-423A-A35F-8C20801D3C93}" srcOrd="0" destOrd="0" parTransId="{D2249B91-1B82-4B00-9F68-34B52A278C34}" sibTransId="{88CD32D8-B1DB-4515-A232-46221936017B}"/>
    <dgm:cxn modelId="{98319E4F-8647-4DFF-9289-BD5D7DAED436}" type="presOf" srcId="{F5F2281B-5B90-4241-BB47-7D1E33337B19}" destId="{E93BBF54-2D57-4F89-9F39-DE77A7AA8062}" srcOrd="0" destOrd="0" presId="urn:microsoft.com/office/officeart/2008/layout/LinedList"/>
    <dgm:cxn modelId="{2E90D37C-E46E-413D-BF0B-188AA59DF437}" type="presOf" srcId="{4AC67745-0E73-44A2-B870-40050FE5ABA4}" destId="{B82061F8-24E4-4FB5-A86A-16C9B217B2E1}" srcOrd="0" destOrd="0" presId="urn:microsoft.com/office/officeart/2008/layout/LinedList"/>
    <dgm:cxn modelId="{FA4CDF84-0BE1-46C7-A4BB-7487D3565C99}" type="presOf" srcId="{A944A0A7-65A3-4132-9294-3858C4B3E760}" destId="{E027CB27-FF76-4EC9-B176-84EA5744D433}" srcOrd="0" destOrd="0" presId="urn:microsoft.com/office/officeart/2008/layout/LinedList"/>
    <dgm:cxn modelId="{244C699B-EFB9-4172-B8E7-F7E838297067}" srcId="{F021A95A-4472-47B2-8A9F-DEFE5CBA0BC3}" destId="{55B415C0-FBC9-4ACA-967A-DAE40D314CEA}" srcOrd="1" destOrd="0" parTransId="{9951FFE1-9A92-4738-89F8-8B819D3B637F}" sibTransId="{CE36B677-A5BF-4CEA-8E38-8421C9BB3A39}"/>
    <dgm:cxn modelId="{0ADDDEA2-474C-48D4-AC6E-899A26E0E9E5}" type="presOf" srcId="{55B415C0-FBC9-4ACA-967A-DAE40D314CEA}" destId="{B40ED74A-9D23-43D6-954B-7FA0D5EA1859}" srcOrd="0" destOrd="0" presId="urn:microsoft.com/office/officeart/2008/layout/LinedList"/>
    <dgm:cxn modelId="{B36922B6-4DB7-4F55-8FFB-CF5C34000F63}" type="presOf" srcId="{B34B5D1D-868A-4AA3-981C-3518DCD5B11F}" destId="{9531BD57-4ACE-4372-935D-33177152D17A}" srcOrd="0" destOrd="0" presId="urn:microsoft.com/office/officeart/2008/layout/LinedList"/>
    <dgm:cxn modelId="{411339B9-C8AC-430C-A3D4-E6E9AF72001A}" srcId="{CE0DDA49-AEE4-4F2A-8C81-B8C8C9230204}" destId="{F021A95A-4472-47B2-8A9F-DEFE5CBA0BC3}" srcOrd="0" destOrd="0" parTransId="{2C320B87-4C73-4246-AAF8-61B5FBBE653D}" sibTransId="{FCC3F294-3BEB-4D29-BC7D-A55A831B039E}"/>
    <dgm:cxn modelId="{AECDF6BA-253F-44EB-8143-6C97D509729B}" type="presOf" srcId="{8082C73D-CBC0-457B-89DC-873D7E9F798A}" destId="{350F2C49-9753-4D50-93D1-F8C3A592C641}" srcOrd="0" destOrd="0" presId="urn:microsoft.com/office/officeart/2008/layout/LinedList"/>
    <dgm:cxn modelId="{13AED2BE-937B-4140-877C-A3EF2970ED14}" srcId="{F021A95A-4472-47B2-8A9F-DEFE5CBA0BC3}" destId="{8082C73D-CBC0-457B-89DC-873D7E9F798A}" srcOrd="5" destOrd="0" parTransId="{A3C92248-548F-4689-B7ED-3892ABEC7433}" sibTransId="{9E0F691E-5691-405D-8CD5-80FF90BE3055}"/>
    <dgm:cxn modelId="{8068F1C1-8A8A-4290-B7AD-ACA037379479}" srcId="{F021A95A-4472-47B2-8A9F-DEFE5CBA0BC3}" destId="{F5F2281B-5B90-4241-BB47-7D1E33337B19}" srcOrd="3" destOrd="0" parTransId="{B99BF17A-868B-4A30-B105-E0C6BDDF0B08}" sibTransId="{1EA285D8-3EAF-4A03-A8ED-BA4F4A858F8C}"/>
    <dgm:cxn modelId="{66806FC2-3C0C-4BE1-9B6E-6F3936E770B2}" type="presOf" srcId="{3E3AA199-919A-423A-A35F-8C20801D3C93}" destId="{470045C1-A079-4916-88F9-C84DAA91ED37}" srcOrd="0" destOrd="0" presId="urn:microsoft.com/office/officeart/2008/layout/LinedList"/>
    <dgm:cxn modelId="{5F57F8C3-310F-46F6-B24D-56B629C4E319}" srcId="{F021A95A-4472-47B2-8A9F-DEFE5CBA0BC3}" destId="{4AC67745-0E73-44A2-B870-40050FE5ABA4}" srcOrd="2" destOrd="0" parTransId="{2BA313C3-B230-4853-A953-2B1B5B198FFC}" sibTransId="{F4D20118-E746-4C86-9771-8DD2DD0C05D4}"/>
    <dgm:cxn modelId="{BC48C3E9-DC28-48F9-B372-2ECBA15766EA}" type="presOf" srcId="{F021A95A-4472-47B2-8A9F-DEFE5CBA0BC3}" destId="{46E009C5-8C5F-42DF-A8DC-10BFD60F399F}" srcOrd="0" destOrd="0" presId="urn:microsoft.com/office/officeart/2008/layout/LinedList"/>
    <dgm:cxn modelId="{726AB7F5-1FA9-41E6-8CF6-71A6322FC7BF}" type="presOf" srcId="{CE0DDA49-AEE4-4F2A-8C81-B8C8C9230204}" destId="{33D64535-7344-4B9C-8747-424E5225BFCF}" srcOrd="0" destOrd="0" presId="urn:microsoft.com/office/officeart/2008/layout/LinedList"/>
    <dgm:cxn modelId="{CBDF1841-D90B-4506-956E-586E9237CAF9}" type="presParOf" srcId="{33D64535-7344-4B9C-8747-424E5225BFCF}" destId="{DDAFDF01-B979-4F70-9142-E032D8386F78}" srcOrd="0" destOrd="0" presId="urn:microsoft.com/office/officeart/2008/layout/LinedList"/>
    <dgm:cxn modelId="{187AC744-6128-41AD-BB68-96E74703AF84}" type="presParOf" srcId="{33D64535-7344-4B9C-8747-424E5225BFCF}" destId="{35DE23D8-1EED-4F32-BF05-C0B0FF6D7EF8}" srcOrd="1" destOrd="0" presId="urn:microsoft.com/office/officeart/2008/layout/LinedList"/>
    <dgm:cxn modelId="{3151260B-B95A-48FB-8BE1-14D0BE55D1B9}" type="presParOf" srcId="{35DE23D8-1EED-4F32-BF05-C0B0FF6D7EF8}" destId="{46E009C5-8C5F-42DF-A8DC-10BFD60F399F}" srcOrd="0" destOrd="0" presId="urn:microsoft.com/office/officeart/2008/layout/LinedList"/>
    <dgm:cxn modelId="{C391116C-2798-4532-A6CB-1A963CD46CA8}" type="presParOf" srcId="{35DE23D8-1EED-4F32-BF05-C0B0FF6D7EF8}" destId="{753753C1-1BB7-42A6-8459-DF5BC4081142}" srcOrd="1" destOrd="0" presId="urn:microsoft.com/office/officeart/2008/layout/LinedList"/>
    <dgm:cxn modelId="{39F4440C-92DB-4386-BCFB-EBFF267057BB}" type="presParOf" srcId="{753753C1-1BB7-42A6-8459-DF5BC4081142}" destId="{20658771-6ADA-4989-852B-7A871B761BDC}" srcOrd="0" destOrd="0" presId="urn:microsoft.com/office/officeart/2008/layout/LinedList"/>
    <dgm:cxn modelId="{383B4C26-8D0A-4291-977B-9C0070A545A6}" type="presParOf" srcId="{753753C1-1BB7-42A6-8459-DF5BC4081142}" destId="{6650F94D-7EC8-40DE-9F8C-703F815F83B5}" srcOrd="1" destOrd="0" presId="urn:microsoft.com/office/officeart/2008/layout/LinedList"/>
    <dgm:cxn modelId="{FDA2F950-07D1-49BC-9239-6FB0C93DCAF6}" type="presParOf" srcId="{6650F94D-7EC8-40DE-9F8C-703F815F83B5}" destId="{405699BF-B3B2-4A0A-8340-66C0A4D7BEA1}" srcOrd="0" destOrd="0" presId="urn:microsoft.com/office/officeart/2008/layout/LinedList"/>
    <dgm:cxn modelId="{39E38EBF-DBD8-48EC-A3C7-45547B6BC958}" type="presParOf" srcId="{6650F94D-7EC8-40DE-9F8C-703F815F83B5}" destId="{470045C1-A079-4916-88F9-C84DAA91ED37}" srcOrd="1" destOrd="0" presId="urn:microsoft.com/office/officeart/2008/layout/LinedList"/>
    <dgm:cxn modelId="{C5969182-5827-4D83-B495-612A67B7CF48}" type="presParOf" srcId="{6650F94D-7EC8-40DE-9F8C-703F815F83B5}" destId="{D6DA6A31-12D6-4626-B916-EFFFC8BE6DC3}" srcOrd="2" destOrd="0" presId="urn:microsoft.com/office/officeart/2008/layout/LinedList"/>
    <dgm:cxn modelId="{4B85A701-5398-4F16-B952-A750E83E1A45}" type="presParOf" srcId="{753753C1-1BB7-42A6-8459-DF5BC4081142}" destId="{D6BF799C-8957-4D46-8B71-7267A32E9F5A}" srcOrd="2" destOrd="0" presId="urn:microsoft.com/office/officeart/2008/layout/LinedList"/>
    <dgm:cxn modelId="{6F02F18F-E5EF-4C51-AF82-A8D5FA00D9A5}" type="presParOf" srcId="{753753C1-1BB7-42A6-8459-DF5BC4081142}" destId="{FADA6F92-417E-421E-9CA3-CFD5B3487CEF}" srcOrd="3" destOrd="0" presId="urn:microsoft.com/office/officeart/2008/layout/LinedList"/>
    <dgm:cxn modelId="{674C4907-4417-4F11-87FD-D883A43EDF65}" type="presParOf" srcId="{753753C1-1BB7-42A6-8459-DF5BC4081142}" destId="{CB21F36A-F43D-423B-BE19-9D3E22B06FC4}" srcOrd="4" destOrd="0" presId="urn:microsoft.com/office/officeart/2008/layout/LinedList"/>
    <dgm:cxn modelId="{9D73E141-780B-4A4C-9935-FAF64B7A3480}" type="presParOf" srcId="{CB21F36A-F43D-423B-BE19-9D3E22B06FC4}" destId="{8237A649-AD33-432E-AEB2-32E56C1E9EEF}" srcOrd="0" destOrd="0" presId="urn:microsoft.com/office/officeart/2008/layout/LinedList"/>
    <dgm:cxn modelId="{9EF846CA-644E-4E55-AA70-BD002ADDCE56}" type="presParOf" srcId="{CB21F36A-F43D-423B-BE19-9D3E22B06FC4}" destId="{B40ED74A-9D23-43D6-954B-7FA0D5EA1859}" srcOrd="1" destOrd="0" presId="urn:microsoft.com/office/officeart/2008/layout/LinedList"/>
    <dgm:cxn modelId="{D431677A-6FC2-4821-865C-C21E2051843D}" type="presParOf" srcId="{CB21F36A-F43D-423B-BE19-9D3E22B06FC4}" destId="{8E169ECA-F4B5-4A1A-AE40-B3C42447117D}" srcOrd="2" destOrd="0" presId="urn:microsoft.com/office/officeart/2008/layout/LinedList"/>
    <dgm:cxn modelId="{1E9D67AC-34AA-4342-B7F5-D7AEC6F0D8BB}" type="presParOf" srcId="{753753C1-1BB7-42A6-8459-DF5BC4081142}" destId="{DDB2602A-6CE0-4BE5-80AA-493B03F500B4}" srcOrd="5" destOrd="0" presId="urn:microsoft.com/office/officeart/2008/layout/LinedList"/>
    <dgm:cxn modelId="{869E9DEF-F2AF-4F15-83F8-7AD03F5619F6}" type="presParOf" srcId="{753753C1-1BB7-42A6-8459-DF5BC4081142}" destId="{372FDEF6-EB73-4708-B71C-01F8AD9D4CA6}" srcOrd="6" destOrd="0" presId="urn:microsoft.com/office/officeart/2008/layout/LinedList"/>
    <dgm:cxn modelId="{7DAD4470-565C-449F-B6A2-E599D9AF3EF1}" type="presParOf" srcId="{753753C1-1BB7-42A6-8459-DF5BC4081142}" destId="{61ACD283-EA5F-40BF-ABE5-1ADE88312857}" srcOrd="7" destOrd="0" presId="urn:microsoft.com/office/officeart/2008/layout/LinedList"/>
    <dgm:cxn modelId="{D5DB7838-2AE9-42B2-AE7D-C47C22D99C34}" type="presParOf" srcId="{61ACD283-EA5F-40BF-ABE5-1ADE88312857}" destId="{0A1F6190-BD7C-4B60-BAE1-D1DAF413A3FE}" srcOrd="0" destOrd="0" presId="urn:microsoft.com/office/officeart/2008/layout/LinedList"/>
    <dgm:cxn modelId="{0C3EBF2D-6B14-458E-8300-5D82F3813B30}" type="presParOf" srcId="{61ACD283-EA5F-40BF-ABE5-1ADE88312857}" destId="{B82061F8-24E4-4FB5-A86A-16C9B217B2E1}" srcOrd="1" destOrd="0" presId="urn:microsoft.com/office/officeart/2008/layout/LinedList"/>
    <dgm:cxn modelId="{DE837461-CB80-44CA-9C0B-B0C3E4772831}" type="presParOf" srcId="{61ACD283-EA5F-40BF-ABE5-1ADE88312857}" destId="{6D304063-606C-4840-AD12-C4D0F3096AEC}" srcOrd="2" destOrd="0" presId="urn:microsoft.com/office/officeart/2008/layout/LinedList"/>
    <dgm:cxn modelId="{CAF884EE-69CF-4C8D-9AA7-98C4BEE2A492}" type="presParOf" srcId="{753753C1-1BB7-42A6-8459-DF5BC4081142}" destId="{E4DCB368-2282-492E-A52D-C7AFD2B83241}" srcOrd="8" destOrd="0" presId="urn:microsoft.com/office/officeart/2008/layout/LinedList"/>
    <dgm:cxn modelId="{92464E32-3C3F-4C7E-B662-F9390EB12308}" type="presParOf" srcId="{753753C1-1BB7-42A6-8459-DF5BC4081142}" destId="{7BC22463-A739-4D6D-99BA-A43FA1492406}" srcOrd="9" destOrd="0" presId="urn:microsoft.com/office/officeart/2008/layout/LinedList"/>
    <dgm:cxn modelId="{6AF7BD18-4A5F-4AAB-8749-8F196A1CBC9F}" type="presParOf" srcId="{753753C1-1BB7-42A6-8459-DF5BC4081142}" destId="{50A14459-16F9-48F4-8FF3-4EC2D22428F1}" srcOrd="10" destOrd="0" presId="urn:microsoft.com/office/officeart/2008/layout/LinedList"/>
    <dgm:cxn modelId="{224AA758-C57A-4C58-8E0A-FDCABD72FEB4}" type="presParOf" srcId="{50A14459-16F9-48F4-8FF3-4EC2D22428F1}" destId="{B3A523A0-9845-4A3C-90EC-15CD0FA670B6}" srcOrd="0" destOrd="0" presId="urn:microsoft.com/office/officeart/2008/layout/LinedList"/>
    <dgm:cxn modelId="{12164103-A12C-45C4-BC44-95096F8DF0D2}" type="presParOf" srcId="{50A14459-16F9-48F4-8FF3-4EC2D22428F1}" destId="{E93BBF54-2D57-4F89-9F39-DE77A7AA8062}" srcOrd="1" destOrd="0" presId="urn:microsoft.com/office/officeart/2008/layout/LinedList"/>
    <dgm:cxn modelId="{D6ACD6C5-5051-4507-A205-C59432B3230A}" type="presParOf" srcId="{50A14459-16F9-48F4-8FF3-4EC2D22428F1}" destId="{7FB91930-C34C-44CE-9CBA-4331FB6F913E}" srcOrd="2" destOrd="0" presId="urn:microsoft.com/office/officeart/2008/layout/LinedList"/>
    <dgm:cxn modelId="{F747941A-428E-4E92-A61E-E83FC79A5463}" type="presParOf" srcId="{753753C1-1BB7-42A6-8459-DF5BC4081142}" destId="{CD2C2599-17E0-4664-9A41-0FF51B6E45B1}" srcOrd="11" destOrd="0" presId="urn:microsoft.com/office/officeart/2008/layout/LinedList"/>
    <dgm:cxn modelId="{DD39E67A-A99B-4040-AD73-BD7388635882}" type="presParOf" srcId="{753753C1-1BB7-42A6-8459-DF5BC4081142}" destId="{0056F8BB-0F02-4E38-A643-6E9C59C8C25F}" srcOrd="12" destOrd="0" presId="urn:microsoft.com/office/officeart/2008/layout/LinedList"/>
    <dgm:cxn modelId="{4213098E-4C5D-45A7-A3C3-D5DA0C9D31AF}" type="presParOf" srcId="{753753C1-1BB7-42A6-8459-DF5BC4081142}" destId="{ACF0E6A9-DE1A-4D7C-B2DD-2A921681D205}" srcOrd="13" destOrd="0" presId="urn:microsoft.com/office/officeart/2008/layout/LinedList"/>
    <dgm:cxn modelId="{44287C39-AF2C-4F24-A4BD-93CAA7AAF101}" type="presParOf" srcId="{ACF0E6A9-DE1A-4D7C-B2DD-2A921681D205}" destId="{56E3451B-17A8-4324-A0C5-D0C7725B0ED1}" srcOrd="0" destOrd="0" presId="urn:microsoft.com/office/officeart/2008/layout/LinedList"/>
    <dgm:cxn modelId="{38B3D8C0-63C9-4D45-A6BF-390762D25DE1}" type="presParOf" srcId="{ACF0E6A9-DE1A-4D7C-B2DD-2A921681D205}" destId="{E027CB27-FF76-4EC9-B176-84EA5744D433}" srcOrd="1" destOrd="0" presId="urn:microsoft.com/office/officeart/2008/layout/LinedList"/>
    <dgm:cxn modelId="{E1E15525-2C0D-4318-9D6D-41CE3C40F29D}" type="presParOf" srcId="{ACF0E6A9-DE1A-4D7C-B2DD-2A921681D205}" destId="{BDA8E4E7-42D5-45B7-BF7E-D891865A2E35}" srcOrd="2" destOrd="0" presId="urn:microsoft.com/office/officeart/2008/layout/LinedList"/>
    <dgm:cxn modelId="{66803B64-4E21-406E-BD9B-912E8D711136}" type="presParOf" srcId="{753753C1-1BB7-42A6-8459-DF5BC4081142}" destId="{4E944382-488E-45E0-8DED-603D0F46D4C5}" srcOrd="14" destOrd="0" presId="urn:microsoft.com/office/officeart/2008/layout/LinedList"/>
    <dgm:cxn modelId="{D1A25233-213F-4E27-AE25-11D46B1F71EB}" type="presParOf" srcId="{753753C1-1BB7-42A6-8459-DF5BC4081142}" destId="{784C427C-5E21-4238-B740-1CE95B81562E}" srcOrd="15" destOrd="0" presId="urn:microsoft.com/office/officeart/2008/layout/LinedList"/>
    <dgm:cxn modelId="{6A710ECD-AD7A-4ECF-8D83-5387D84E7344}" type="presParOf" srcId="{753753C1-1BB7-42A6-8459-DF5BC4081142}" destId="{8807863E-1497-455A-9D71-F78FFBFB4FC5}" srcOrd="16" destOrd="0" presId="urn:microsoft.com/office/officeart/2008/layout/LinedList"/>
    <dgm:cxn modelId="{4EE8D913-9037-43AB-893F-69181B888C5C}" type="presParOf" srcId="{8807863E-1497-455A-9D71-F78FFBFB4FC5}" destId="{944AE970-B302-454C-B919-A6C12B567F44}" srcOrd="0" destOrd="0" presId="urn:microsoft.com/office/officeart/2008/layout/LinedList"/>
    <dgm:cxn modelId="{283D0B63-9530-4A2F-8819-C7C4BD731D09}" type="presParOf" srcId="{8807863E-1497-455A-9D71-F78FFBFB4FC5}" destId="{350F2C49-9753-4D50-93D1-F8C3A592C641}" srcOrd="1" destOrd="0" presId="urn:microsoft.com/office/officeart/2008/layout/LinedList"/>
    <dgm:cxn modelId="{891FF566-4F41-48AE-B94A-ADE28FAB5F97}" type="presParOf" srcId="{8807863E-1497-455A-9D71-F78FFBFB4FC5}" destId="{F2AE90C9-C88A-497B-86C9-936CF899E202}" srcOrd="2" destOrd="0" presId="urn:microsoft.com/office/officeart/2008/layout/LinedList"/>
    <dgm:cxn modelId="{7CAED25C-A8AB-4C19-AAC7-70679E4B64BE}" type="presParOf" srcId="{753753C1-1BB7-42A6-8459-DF5BC4081142}" destId="{4C0F9D29-3C03-4B3D-BE08-8402B19B8EC3}" srcOrd="17" destOrd="0" presId="urn:microsoft.com/office/officeart/2008/layout/LinedList"/>
    <dgm:cxn modelId="{31D35BD5-3BF2-4989-B9C8-814B8BD79E9E}" type="presParOf" srcId="{753753C1-1BB7-42A6-8459-DF5BC4081142}" destId="{E2280587-AA61-4CBD-96F5-FE06B868B456}" srcOrd="18" destOrd="0" presId="urn:microsoft.com/office/officeart/2008/layout/LinedList"/>
    <dgm:cxn modelId="{D515989D-F3D2-47F7-8D5D-2C8A3FA9DEB5}" type="presParOf" srcId="{753753C1-1BB7-42A6-8459-DF5BC4081142}" destId="{5327E8A7-D0C4-4A5F-8F74-0F88710BA085}" srcOrd="19" destOrd="0" presId="urn:microsoft.com/office/officeart/2008/layout/LinedList"/>
    <dgm:cxn modelId="{AA81FDCF-1017-4AB7-8B62-1DAC4D47E1A0}" type="presParOf" srcId="{5327E8A7-D0C4-4A5F-8F74-0F88710BA085}" destId="{818A4284-3E10-4E4B-8134-5A5058E51C9A}" srcOrd="0" destOrd="0" presId="urn:microsoft.com/office/officeart/2008/layout/LinedList"/>
    <dgm:cxn modelId="{1CF5FDF4-2DB6-47FD-8F75-E7C6E17E80B1}" type="presParOf" srcId="{5327E8A7-D0C4-4A5F-8F74-0F88710BA085}" destId="{9531BD57-4ACE-4372-935D-33177152D17A}" srcOrd="1" destOrd="0" presId="urn:microsoft.com/office/officeart/2008/layout/LinedList"/>
    <dgm:cxn modelId="{95557305-ADBE-43B4-B193-6C5D09A6D5D5}" type="presParOf" srcId="{5327E8A7-D0C4-4A5F-8F74-0F88710BA085}" destId="{C0FC05DC-1ACB-475D-9869-D078213B165C}" srcOrd="2" destOrd="0" presId="urn:microsoft.com/office/officeart/2008/layout/LinedList"/>
    <dgm:cxn modelId="{A1A6F206-A276-43A8-831C-5C660C566F72}" type="presParOf" srcId="{753753C1-1BB7-42A6-8459-DF5BC4081142}" destId="{0683E2CA-FF37-4C02-BA49-953E964E778A}" srcOrd="20" destOrd="0" presId="urn:microsoft.com/office/officeart/2008/layout/LinedList"/>
    <dgm:cxn modelId="{3C0CF9E7-4178-41B8-B766-9593FB5C78DA}" type="presParOf" srcId="{753753C1-1BB7-42A6-8459-DF5BC4081142}" destId="{BC9D348E-1850-4ACE-8F04-34B8DBB4F862}" srcOrd="2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32ED94-7915-474A-9C18-75DD6770A0F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6B33CF3-9BF5-4117-8FA2-74B6CC965148}">
      <dgm:prSet/>
      <dgm:spPr/>
      <dgm:t>
        <a:bodyPr/>
        <a:lstStyle/>
        <a:p>
          <a:r>
            <a:rPr lang="es-PE" dirty="0"/>
            <a:t>Imágenes, memes</a:t>
          </a:r>
          <a:endParaRPr lang="en-US" dirty="0"/>
        </a:p>
      </dgm:t>
    </dgm:pt>
    <dgm:pt modelId="{1228C794-CF34-467E-8DE6-5ED8636F0B5F}" type="parTrans" cxnId="{E4BF5266-9DAC-4029-9794-0E325AB94B96}">
      <dgm:prSet/>
      <dgm:spPr/>
      <dgm:t>
        <a:bodyPr/>
        <a:lstStyle/>
        <a:p>
          <a:endParaRPr lang="en-US"/>
        </a:p>
      </dgm:t>
    </dgm:pt>
    <dgm:pt modelId="{91A81A07-883F-4263-9FF1-254A05910B18}" type="sibTrans" cxnId="{E4BF5266-9DAC-4029-9794-0E325AB94B96}">
      <dgm:prSet/>
      <dgm:spPr/>
      <dgm:t>
        <a:bodyPr/>
        <a:lstStyle/>
        <a:p>
          <a:endParaRPr lang="en-US"/>
        </a:p>
      </dgm:t>
    </dgm:pt>
    <dgm:pt modelId="{069C6DB2-FA11-4A94-8606-AE57161CB4ED}">
      <dgm:prSet/>
      <dgm:spPr/>
      <dgm:t>
        <a:bodyPr/>
        <a:lstStyle/>
        <a:p>
          <a:r>
            <a:rPr lang="es-PE" dirty="0"/>
            <a:t>Videos, </a:t>
          </a:r>
          <a:r>
            <a:rPr lang="es-PE" dirty="0" err="1"/>
            <a:t>reels</a:t>
          </a:r>
          <a:endParaRPr lang="en-US" dirty="0"/>
        </a:p>
      </dgm:t>
    </dgm:pt>
    <dgm:pt modelId="{235BA093-8F53-48B5-B81C-80DB81D7B227}" type="parTrans" cxnId="{92BA36B4-B104-49A7-9F47-45ACAE385CED}">
      <dgm:prSet/>
      <dgm:spPr/>
      <dgm:t>
        <a:bodyPr/>
        <a:lstStyle/>
        <a:p>
          <a:endParaRPr lang="en-US"/>
        </a:p>
      </dgm:t>
    </dgm:pt>
    <dgm:pt modelId="{5933FC16-A406-4549-9D0A-1583AB22EB22}" type="sibTrans" cxnId="{92BA36B4-B104-49A7-9F47-45ACAE385CED}">
      <dgm:prSet/>
      <dgm:spPr/>
      <dgm:t>
        <a:bodyPr/>
        <a:lstStyle/>
        <a:p>
          <a:endParaRPr lang="en-US"/>
        </a:p>
      </dgm:t>
    </dgm:pt>
    <dgm:pt modelId="{D3A2B978-AA26-44D3-A5FA-BBA8BE0FFE1F}">
      <dgm:prSet/>
      <dgm:spPr/>
      <dgm:t>
        <a:bodyPr/>
        <a:lstStyle/>
        <a:p>
          <a:r>
            <a:rPr lang="es-PE" dirty="0"/>
            <a:t>Publicaciones</a:t>
          </a:r>
          <a:endParaRPr lang="en-US" dirty="0"/>
        </a:p>
      </dgm:t>
    </dgm:pt>
    <dgm:pt modelId="{4F317B1B-972E-4739-B180-06FAA900C9BA}" type="parTrans" cxnId="{3B9D1A07-1C2F-49AF-A01E-2ED1409E4480}">
      <dgm:prSet/>
      <dgm:spPr/>
      <dgm:t>
        <a:bodyPr/>
        <a:lstStyle/>
        <a:p>
          <a:endParaRPr lang="en-US"/>
        </a:p>
      </dgm:t>
    </dgm:pt>
    <dgm:pt modelId="{17BD6BC2-AE64-4CE3-9D38-1CC2F3806E07}" type="sibTrans" cxnId="{3B9D1A07-1C2F-49AF-A01E-2ED1409E4480}">
      <dgm:prSet/>
      <dgm:spPr/>
      <dgm:t>
        <a:bodyPr/>
        <a:lstStyle/>
        <a:p>
          <a:endParaRPr lang="en-US"/>
        </a:p>
      </dgm:t>
    </dgm:pt>
    <dgm:pt modelId="{639C26B3-6098-48E2-A6E4-A49960533173}" type="pres">
      <dgm:prSet presAssocID="{9132ED94-7915-474A-9C18-75DD6770A0F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1433D1F-609D-4C80-9CA7-9A33357C1F84}" type="pres">
      <dgm:prSet presAssocID="{66B33CF3-9BF5-4117-8FA2-74B6CC965148}" presName="hierRoot1" presStyleCnt="0"/>
      <dgm:spPr/>
    </dgm:pt>
    <dgm:pt modelId="{5F22FA5C-E1C7-4367-80CD-EB017336D388}" type="pres">
      <dgm:prSet presAssocID="{66B33CF3-9BF5-4117-8FA2-74B6CC965148}" presName="composite" presStyleCnt="0"/>
      <dgm:spPr/>
    </dgm:pt>
    <dgm:pt modelId="{0C65CDAD-E988-4E15-8350-8D4FDAFEF436}" type="pres">
      <dgm:prSet presAssocID="{66B33CF3-9BF5-4117-8FA2-74B6CC965148}" presName="background" presStyleLbl="node0" presStyleIdx="0" presStyleCnt="3"/>
      <dgm:spPr/>
    </dgm:pt>
    <dgm:pt modelId="{8FAC23CD-C829-4F30-ABCD-E31DCDDC50B9}" type="pres">
      <dgm:prSet presAssocID="{66B33CF3-9BF5-4117-8FA2-74B6CC965148}" presName="text" presStyleLbl="fgAcc0" presStyleIdx="0" presStyleCnt="3">
        <dgm:presLayoutVars>
          <dgm:chPref val="3"/>
        </dgm:presLayoutVars>
      </dgm:prSet>
      <dgm:spPr/>
    </dgm:pt>
    <dgm:pt modelId="{33C7BA5C-3EA2-4275-9ABA-E45B25E60621}" type="pres">
      <dgm:prSet presAssocID="{66B33CF3-9BF5-4117-8FA2-74B6CC965148}" presName="hierChild2" presStyleCnt="0"/>
      <dgm:spPr/>
    </dgm:pt>
    <dgm:pt modelId="{3CD42895-301B-4D36-98BD-2C9BF545458B}" type="pres">
      <dgm:prSet presAssocID="{069C6DB2-FA11-4A94-8606-AE57161CB4ED}" presName="hierRoot1" presStyleCnt="0"/>
      <dgm:spPr/>
    </dgm:pt>
    <dgm:pt modelId="{469F95FB-443B-467B-9E4E-0496A0C0713E}" type="pres">
      <dgm:prSet presAssocID="{069C6DB2-FA11-4A94-8606-AE57161CB4ED}" presName="composite" presStyleCnt="0"/>
      <dgm:spPr/>
    </dgm:pt>
    <dgm:pt modelId="{61DE90A6-9BC8-4042-B5E8-796D21FD18D7}" type="pres">
      <dgm:prSet presAssocID="{069C6DB2-FA11-4A94-8606-AE57161CB4ED}" presName="background" presStyleLbl="node0" presStyleIdx="1" presStyleCnt="3"/>
      <dgm:spPr/>
    </dgm:pt>
    <dgm:pt modelId="{D30A0C2C-4587-4BFE-92A1-DE7834780979}" type="pres">
      <dgm:prSet presAssocID="{069C6DB2-FA11-4A94-8606-AE57161CB4ED}" presName="text" presStyleLbl="fgAcc0" presStyleIdx="1" presStyleCnt="3" custLinFactNeighborX="2613" custLinFactNeighborY="-132">
        <dgm:presLayoutVars>
          <dgm:chPref val="3"/>
        </dgm:presLayoutVars>
      </dgm:prSet>
      <dgm:spPr/>
    </dgm:pt>
    <dgm:pt modelId="{423EA818-FFEB-4BEA-87F3-6947640512F6}" type="pres">
      <dgm:prSet presAssocID="{069C6DB2-FA11-4A94-8606-AE57161CB4ED}" presName="hierChild2" presStyleCnt="0"/>
      <dgm:spPr/>
    </dgm:pt>
    <dgm:pt modelId="{C030AB4F-672C-4843-A6AA-9CBFF51147CD}" type="pres">
      <dgm:prSet presAssocID="{D3A2B978-AA26-44D3-A5FA-BBA8BE0FFE1F}" presName="hierRoot1" presStyleCnt="0"/>
      <dgm:spPr/>
    </dgm:pt>
    <dgm:pt modelId="{539F5153-95C0-4A06-8AFD-930C1243ED0F}" type="pres">
      <dgm:prSet presAssocID="{D3A2B978-AA26-44D3-A5FA-BBA8BE0FFE1F}" presName="composite" presStyleCnt="0"/>
      <dgm:spPr/>
    </dgm:pt>
    <dgm:pt modelId="{521D0962-B2BA-46C6-A659-1E978734D7AD}" type="pres">
      <dgm:prSet presAssocID="{D3A2B978-AA26-44D3-A5FA-BBA8BE0FFE1F}" presName="background" presStyleLbl="node0" presStyleIdx="2" presStyleCnt="3"/>
      <dgm:spPr/>
    </dgm:pt>
    <dgm:pt modelId="{E8DE5B45-EE00-4863-9B97-F776CF9B8CF1}" type="pres">
      <dgm:prSet presAssocID="{D3A2B978-AA26-44D3-A5FA-BBA8BE0FFE1F}" presName="text" presStyleLbl="fgAcc0" presStyleIdx="2" presStyleCnt="3">
        <dgm:presLayoutVars>
          <dgm:chPref val="3"/>
        </dgm:presLayoutVars>
      </dgm:prSet>
      <dgm:spPr/>
    </dgm:pt>
    <dgm:pt modelId="{0FF22030-B6E7-4F56-83F8-6FA7651F7B62}" type="pres">
      <dgm:prSet presAssocID="{D3A2B978-AA26-44D3-A5FA-BBA8BE0FFE1F}" presName="hierChild2" presStyleCnt="0"/>
      <dgm:spPr/>
    </dgm:pt>
  </dgm:ptLst>
  <dgm:cxnLst>
    <dgm:cxn modelId="{3B9D1A07-1C2F-49AF-A01E-2ED1409E4480}" srcId="{9132ED94-7915-474A-9C18-75DD6770A0F7}" destId="{D3A2B978-AA26-44D3-A5FA-BBA8BE0FFE1F}" srcOrd="2" destOrd="0" parTransId="{4F317B1B-972E-4739-B180-06FAA900C9BA}" sibTransId="{17BD6BC2-AE64-4CE3-9D38-1CC2F3806E07}"/>
    <dgm:cxn modelId="{139C7112-D499-4D72-8332-ED0F03E0861B}" type="presOf" srcId="{66B33CF3-9BF5-4117-8FA2-74B6CC965148}" destId="{8FAC23CD-C829-4F30-ABCD-E31DCDDC50B9}" srcOrd="0" destOrd="0" presId="urn:microsoft.com/office/officeart/2005/8/layout/hierarchy1"/>
    <dgm:cxn modelId="{E4BF5266-9DAC-4029-9794-0E325AB94B96}" srcId="{9132ED94-7915-474A-9C18-75DD6770A0F7}" destId="{66B33CF3-9BF5-4117-8FA2-74B6CC965148}" srcOrd="0" destOrd="0" parTransId="{1228C794-CF34-467E-8DE6-5ED8636F0B5F}" sibTransId="{91A81A07-883F-4263-9FF1-254A05910B18}"/>
    <dgm:cxn modelId="{ED1A8B76-D13C-4B3F-88B3-F9EC34E3FD28}" type="presOf" srcId="{069C6DB2-FA11-4A94-8606-AE57161CB4ED}" destId="{D30A0C2C-4587-4BFE-92A1-DE7834780979}" srcOrd="0" destOrd="0" presId="urn:microsoft.com/office/officeart/2005/8/layout/hierarchy1"/>
    <dgm:cxn modelId="{92BA36B4-B104-49A7-9F47-45ACAE385CED}" srcId="{9132ED94-7915-474A-9C18-75DD6770A0F7}" destId="{069C6DB2-FA11-4A94-8606-AE57161CB4ED}" srcOrd="1" destOrd="0" parTransId="{235BA093-8F53-48B5-B81C-80DB81D7B227}" sibTransId="{5933FC16-A406-4549-9D0A-1583AB22EB22}"/>
    <dgm:cxn modelId="{55DF50E0-3D00-4304-88CA-6D307DAF927A}" type="presOf" srcId="{D3A2B978-AA26-44D3-A5FA-BBA8BE0FFE1F}" destId="{E8DE5B45-EE00-4863-9B97-F776CF9B8CF1}" srcOrd="0" destOrd="0" presId="urn:microsoft.com/office/officeart/2005/8/layout/hierarchy1"/>
    <dgm:cxn modelId="{C44A92F4-05AF-48C9-9573-476387BF6A77}" type="presOf" srcId="{9132ED94-7915-474A-9C18-75DD6770A0F7}" destId="{639C26B3-6098-48E2-A6E4-A49960533173}" srcOrd="0" destOrd="0" presId="urn:microsoft.com/office/officeart/2005/8/layout/hierarchy1"/>
    <dgm:cxn modelId="{C67AFC27-CC9B-4B64-8987-BE918E891F27}" type="presParOf" srcId="{639C26B3-6098-48E2-A6E4-A49960533173}" destId="{C1433D1F-609D-4C80-9CA7-9A33357C1F84}" srcOrd="0" destOrd="0" presId="urn:microsoft.com/office/officeart/2005/8/layout/hierarchy1"/>
    <dgm:cxn modelId="{C9A274F1-5824-40DC-A7B8-A7B9763A8DDF}" type="presParOf" srcId="{C1433D1F-609D-4C80-9CA7-9A33357C1F84}" destId="{5F22FA5C-E1C7-4367-80CD-EB017336D388}" srcOrd="0" destOrd="0" presId="urn:microsoft.com/office/officeart/2005/8/layout/hierarchy1"/>
    <dgm:cxn modelId="{DB7925F2-FDAD-4CC9-8DC0-A7B445ED4C4A}" type="presParOf" srcId="{5F22FA5C-E1C7-4367-80CD-EB017336D388}" destId="{0C65CDAD-E988-4E15-8350-8D4FDAFEF436}" srcOrd="0" destOrd="0" presId="urn:microsoft.com/office/officeart/2005/8/layout/hierarchy1"/>
    <dgm:cxn modelId="{2C7B2D93-341D-4889-B1FE-A717F5978765}" type="presParOf" srcId="{5F22FA5C-E1C7-4367-80CD-EB017336D388}" destId="{8FAC23CD-C829-4F30-ABCD-E31DCDDC50B9}" srcOrd="1" destOrd="0" presId="urn:microsoft.com/office/officeart/2005/8/layout/hierarchy1"/>
    <dgm:cxn modelId="{467C4FBC-B8C7-4679-8B9A-4468A57FC5C6}" type="presParOf" srcId="{C1433D1F-609D-4C80-9CA7-9A33357C1F84}" destId="{33C7BA5C-3EA2-4275-9ABA-E45B25E60621}" srcOrd="1" destOrd="0" presId="urn:microsoft.com/office/officeart/2005/8/layout/hierarchy1"/>
    <dgm:cxn modelId="{C04234E0-7EDB-4AC7-B662-B22B8B6413E8}" type="presParOf" srcId="{639C26B3-6098-48E2-A6E4-A49960533173}" destId="{3CD42895-301B-4D36-98BD-2C9BF545458B}" srcOrd="1" destOrd="0" presId="urn:microsoft.com/office/officeart/2005/8/layout/hierarchy1"/>
    <dgm:cxn modelId="{FD4FDB3A-9678-4F20-8298-3E2129CEB4D7}" type="presParOf" srcId="{3CD42895-301B-4D36-98BD-2C9BF545458B}" destId="{469F95FB-443B-467B-9E4E-0496A0C0713E}" srcOrd="0" destOrd="0" presId="urn:microsoft.com/office/officeart/2005/8/layout/hierarchy1"/>
    <dgm:cxn modelId="{90D92412-3951-4727-A231-CABB11BEE219}" type="presParOf" srcId="{469F95FB-443B-467B-9E4E-0496A0C0713E}" destId="{61DE90A6-9BC8-4042-B5E8-796D21FD18D7}" srcOrd="0" destOrd="0" presId="urn:microsoft.com/office/officeart/2005/8/layout/hierarchy1"/>
    <dgm:cxn modelId="{AF4FF01C-64AB-4929-B3E9-AABD4193A9C6}" type="presParOf" srcId="{469F95FB-443B-467B-9E4E-0496A0C0713E}" destId="{D30A0C2C-4587-4BFE-92A1-DE7834780979}" srcOrd="1" destOrd="0" presId="urn:microsoft.com/office/officeart/2005/8/layout/hierarchy1"/>
    <dgm:cxn modelId="{226FF480-3512-4AB9-B27F-63B738E0546B}" type="presParOf" srcId="{3CD42895-301B-4D36-98BD-2C9BF545458B}" destId="{423EA818-FFEB-4BEA-87F3-6947640512F6}" srcOrd="1" destOrd="0" presId="urn:microsoft.com/office/officeart/2005/8/layout/hierarchy1"/>
    <dgm:cxn modelId="{DA77E9C6-EB4D-4D9B-BA36-28930D4E599C}" type="presParOf" srcId="{639C26B3-6098-48E2-A6E4-A49960533173}" destId="{C030AB4F-672C-4843-A6AA-9CBFF51147CD}" srcOrd="2" destOrd="0" presId="urn:microsoft.com/office/officeart/2005/8/layout/hierarchy1"/>
    <dgm:cxn modelId="{535249EE-2B4A-4DB6-BB27-5591B485DD9B}" type="presParOf" srcId="{C030AB4F-672C-4843-A6AA-9CBFF51147CD}" destId="{539F5153-95C0-4A06-8AFD-930C1243ED0F}" srcOrd="0" destOrd="0" presId="urn:microsoft.com/office/officeart/2005/8/layout/hierarchy1"/>
    <dgm:cxn modelId="{7D4C2D38-3C96-46CC-BCC4-1ADBCCB6DB6E}" type="presParOf" srcId="{539F5153-95C0-4A06-8AFD-930C1243ED0F}" destId="{521D0962-B2BA-46C6-A659-1E978734D7AD}" srcOrd="0" destOrd="0" presId="urn:microsoft.com/office/officeart/2005/8/layout/hierarchy1"/>
    <dgm:cxn modelId="{0D70E6E0-D024-4281-A93C-B4F01EFE93B9}" type="presParOf" srcId="{539F5153-95C0-4A06-8AFD-930C1243ED0F}" destId="{E8DE5B45-EE00-4863-9B97-F776CF9B8CF1}" srcOrd="1" destOrd="0" presId="urn:microsoft.com/office/officeart/2005/8/layout/hierarchy1"/>
    <dgm:cxn modelId="{FE2BDD19-E70C-45B9-8C8E-0B7E61A76882}" type="presParOf" srcId="{C030AB4F-672C-4843-A6AA-9CBFF51147CD}" destId="{0FF22030-B6E7-4F56-83F8-6FA7651F7B6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AFDF01-B979-4F70-9142-E032D8386F78}">
      <dsp:nvSpPr>
        <dsp:cNvPr id="0" name=""/>
        <dsp:cNvSpPr/>
      </dsp:nvSpPr>
      <dsp:spPr>
        <a:xfrm>
          <a:off x="0" y="0"/>
          <a:ext cx="4258361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6E009C5-8C5F-42DF-A8DC-10BFD60F399F}">
      <dsp:nvSpPr>
        <dsp:cNvPr id="0" name=""/>
        <dsp:cNvSpPr/>
      </dsp:nvSpPr>
      <dsp:spPr>
        <a:xfrm>
          <a:off x="0" y="0"/>
          <a:ext cx="851672" cy="360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 dirty="0">
            <a:solidFill>
              <a:schemeClr val="bg1"/>
            </a:solidFill>
          </a:endParaRPr>
        </a:p>
      </dsp:txBody>
      <dsp:txXfrm>
        <a:off x="0" y="0"/>
        <a:ext cx="851672" cy="3602935"/>
      </dsp:txXfrm>
    </dsp:sp>
    <dsp:sp modelId="{470045C1-A079-4916-88F9-C84DAA91ED37}">
      <dsp:nvSpPr>
        <dsp:cNvPr id="0" name=""/>
        <dsp:cNvSpPr/>
      </dsp:nvSpPr>
      <dsp:spPr>
        <a:xfrm>
          <a:off x="915547" y="24321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dirty="0">
              <a:solidFill>
                <a:schemeClr val="bg1"/>
              </a:solidFill>
            </a:rPr>
            <a:t>Tienen </a:t>
          </a:r>
          <a:r>
            <a:rPr lang="es-PE" sz="1300" b="0" i="0" kern="1200" dirty="0">
              <a:solidFill>
                <a:schemeClr val="bg1"/>
              </a:solidFill>
            </a:rPr>
            <a:t>amplia cobertura y gozan de una gran audiencia</a:t>
          </a:r>
          <a:r>
            <a:rPr lang="es-PE" sz="1300" kern="1200" dirty="0">
              <a:solidFill>
                <a:schemeClr val="bg1"/>
              </a:solidFill>
            </a:rPr>
            <a:t>.</a:t>
          </a:r>
          <a:endParaRPr lang="en-US" sz="1300" kern="1200" dirty="0">
            <a:solidFill>
              <a:schemeClr val="bg1"/>
            </a:solidFill>
          </a:endParaRPr>
        </a:p>
      </dsp:txBody>
      <dsp:txXfrm>
        <a:off x="915547" y="24321"/>
        <a:ext cx="3342813" cy="486431"/>
      </dsp:txXfrm>
    </dsp:sp>
    <dsp:sp modelId="{D6BF799C-8957-4D46-8B71-7267A32E9F5A}">
      <dsp:nvSpPr>
        <dsp:cNvPr id="0" name=""/>
        <dsp:cNvSpPr/>
      </dsp:nvSpPr>
      <dsp:spPr>
        <a:xfrm>
          <a:off x="851672" y="510752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40ED74A-9D23-43D6-954B-7FA0D5EA1859}">
      <dsp:nvSpPr>
        <dsp:cNvPr id="0" name=""/>
        <dsp:cNvSpPr/>
      </dsp:nvSpPr>
      <dsp:spPr>
        <a:xfrm>
          <a:off x="915547" y="535074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A</a:t>
          </a:r>
          <a:r>
            <a:rPr lang="es-PE" sz="1300" b="0" i="0" kern="1200">
              <a:solidFill>
                <a:schemeClr val="bg1"/>
              </a:solidFill>
            </a:rPr>
            <a:t>lta penetración por parte del anunciante.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535074"/>
        <a:ext cx="3342813" cy="486431"/>
      </dsp:txXfrm>
    </dsp:sp>
    <dsp:sp modelId="{DDB2602A-6CE0-4BE5-80AA-493B03F500B4}">
      <dsp:nvSpPr>
        <dsp:cNvPr id="0" name=""/>
        <dsp:cNvSpPr/>
      </dsp:nvSpPr>
      <dsp:spPr>
        <a:xfrm>
          <a:off x="851672" y="1021505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B82061F8-24E4-4FB5-A86A-16C9B217B2E1}">
      <dsp:nvSpPr>
        <dsp:cNvPr id="0" name=""/>
        <dsp:cNvSpPr/>
      </dsp:nvSpPr>
      <dsp:spPr>
        <a:xfrm>
          <a:off x="915547" y="1045827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G</a:t>
          </a:r>
          <a:r>
            <a:rPr lang="es-PE" sz="1300" b="0" i="0" kern="1200">
              <a:solidFill>
                <a:schemeClr val="bg1"/>
              </a:solidFill>
            </a:rPr>
            <a:t>ran impacto visual.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1045827"/>
        <a:ext cx="3342813" cy="486431"/>
      </dsp:txXfrm>
    </dsp:sp>
    <dsp:sp modelId="{E4DCB368-2282-492E-A52D-C7AFD2B83241}">
      <dsp:nvSpPr>
        <dsp:cNvPr id="0" name=""/>
        <dsp:cNvSpPr/>
      </dsp:nvSpPr>
      <dsp:spPr>
        <a:xfrm>
          <a:off x="851672" y="1532258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93BBF54-2D57-4F89-9F39-DE77A7AA8062}">
      <dsp:nvSpPr>
        <dsp:cNvPr id="0" name=""/>
        <dsp:cNvSpPr/>
      </dsp:nvSpPr>
      <dsp:spPr>
        <a:xfrm>
          <a:off x="915547" y="1556580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Ayuda con el posicionamiento.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1556580"/>
        <a:ext cx="3342813" cy="486431"/>
      </dsp:txXfrm>
    </dsp:sp>
    <dsp:sp modelId="{CD2C2599-17E0-4664-9A41-0FF51B6E45B1}">
      <dsp:nvSpPr>
        <dsp:cNvPr id="0" name=""/>
        <dsp:cNvSpPr/>
      </dsp:nvSpPr>
      <dsp:spPr>
        <a:xfrm>
          <a:off x="851672" y="2043011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E027CB27-FF76-4EC9-B176-84EA5744D433}">
      <dsp:nvSpPr>
        <dsp:cNvPr id="0" name=""/>
        <dsp:cNvSpPr/>
      </dsp:nvSpPr>
      <dsp:spPr>
        <a:xfrm>
          <a:off x="915547" y="2067333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L</a:t>
          </a:r>
          <a:r>
            <a:rPr lang="es-PE" sz="1300" b="0" i="0" kern="1200">
              <a:solidFill>
                <a:schemeClr val="bg1"/>
              </a:solidFill>
            </a:rPr>
            <a:t>os anunciantes van creando una concienciación de marca en el usuario.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2067333"/>
        <a:ext cx="3342813" cy="486431"/>
      </dsp:txXfrm>
    </dsp:sp>
    <dsp:sp modelId="{4E944382-488E-45E0-8DED-603D0F46D4C5}">
      <dsp:nvSpPr>
        <dsp:cNvPr id="0" name=""/>
        <dsp:cNvSpPr/>
      </dsp:nvSpPr>
      <dsp:spPr>
        <a:xfrm>
          <a:off x="851672" y="2553764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350F2C49-9753-4D50-93D1-F8C3A592C641}">
      <dsp:nvSpPr>
        <dsp:cNvPr id="0" name=""/>
        <dsp:cNvSpPr/>
      </dsp:nvSpPr>
      <dsp:spPr>
        <a:xfrm>
          <a:off x="915547" y="2578086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No hay personalización de intereses.</a:t>
          </a:r>
          <a:endParaRPr lang="en-US" sz="1300" kern="1200">
            <a:solidFill>
              <a:schemeClr val="bg1"/>
            </a:solidFill>
          </a:endParaRPr>
        </a:p>
      </dsp:txBody>
      <dsp:txXfrm>
        <a:off x="915547" y="2578086"/>
        <a:ext cx="3342813" cy="486431"/>
      </dsp:txXfrm>
    </dsp:sp>
    <dsp:sp modelId="{4C0F9D29-3C03-4B3D-BE08-8402B19B8EC3}">
      <dsp:nvSpPr>
        <dsp:cNvPr id="0" name=""/>
        <dsp:cNvSpPr/>
      </dsp:nvSpPr>
      <dsp:spPr>
        <a:xfrm>
          <a:off x="851672" y="3064517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  <dsp:sp modelId="{9531BD57-4ACE-4372-935D-33177152D17A}">
      <dsp:nvSpPr>
        <dsp:cNvPr id="0" name=""/>
        <dsp:cNvSpPr/>
      </dsp:nvSpPr>
      <dsp:spPr>
        <a:xfrm>
          <a:off x="915547" y="3088839"/>
          <a:ext cx="3342813" cy="4864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300" kern="1200">
              <a:solidFill>
                <a:schemeClr val="bg1"/>
              </a:solidFill>
            </a:rPr>
            <a:t>Al usar medios masivos, medir el impacto de ATL es más complicado</a:t>
          </a:r>
          <a:r>
            <a:rPr lang="en-US" sz="1300" kern="1200">
              <a:solidFill>
                <a:schemeClr val="bg1"/>
              </a:solidFill>
            </a:rPr>
            <a:t>.</a:t>
          </a:r>
        </a:p>
      </dsp:txBody>
      <dsp:txXfrm>
        <a:off x="915547" y="3088839"/>
        <a:ext cx="3342813" cy="486431"/>
      </dsp:txXfrm>
    </dsp:sp>
    <dsp:sp modelId="{0683E2CA-FF37-4C02-BA49-953E964E778A}">
      <dsp:nvSpPr>
        <dsp:cNvPr id="0" name=""/>
        <dsp:cNvSpPr/>
      </dsp:nvSpPr>
      <dsp:spPr>
        <a:xfrm>
          <a:off x="851672" y="3575270"/>
          <a:ext cx="3406688" cy="0"/>
        </a:xfrm>
        <a:prstGeom prst="line">
          <a:avLst/>
        </a:prstGeom>
        <a:noFill/>
        <a:ln w="12700" cap="flat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65CDAD-E988-4E15-8350-8D4FDAFEF436}">
      <dsp:nvSpPr>
        <dsp:cNvPr id="0" name=""/>
        <dsp:cNvSpPr/>
      </dsp:nvSpPr>
      <dsp:spPr>
        <a:xfrm>
          <a:off x="3446380" y="194"/>
          <a:ext cx="1056454" cy="67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C23CD-C829-4F30-ABCD-E31DCDDC50B9}">
      <dsp:nvSpPr>
        <dsp:cNvPr id="0" name=""/>
        <dsp:cNvSpPr/>
      </dsp:nvSpPr>
      <dsp:spPr>
        <a:xfrm>
          <a:off x="3563763" y="111708"/>
          <a:ext cx="1056454" cy="670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Imágenes, memes</a:t>
          </a:r>
          <a:endParaRPr lang="en-US" sz="1100" kern="1200" dirty="0"/>
        </a:p>
      </dsp:txBody>
      <dsp:txXfrm>
        <a:off x="3583411" y="131356"/>
        <a:ext cx="1017158" cy="631552"/>
      </dsp:txXfrm>
    </dsp:sp>
    <dsp:sp modelId="{61DE90A6-9BC8-4042-B5E8-796D21FD18D7}">
      <dsp:nvSpPr>
        <dsp:cNvPr id="0" name=""/>
        <dsp:cNvSpPr/>
      </dsp:nvSpPr>
      <dsp:spPr>
        <a:xfrm>
          <a:off x="4765207" y="-691"/>
          <a:ext cx="1056454" cy="67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0A0C2C-4587-4BFE-92A1-DE7834780979}">
      <dsp:nvSpPr>
        <dsp:cNvPr id="0" name=""/>
        <dsp:cNvSpPr/>
      </dsp:nvSpPr>
      <dsp:spPr>
        <a:xfrm>
          <a:off x="4882591" y="110823"/>
          <a:ext cx="1056454" cy="670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Videos, </a:t>
          </a:r>
          <a:r>
            <a:rPr lang="es-PE" sz="1100" kern="1200" dirty="0" err="1"/>
            <a:t>reels</a:t>
          </a:r>
          <a:endParaRPr lang="en-US" sz="1100" kern="1200" dirty="0"/>
        </a:p>
      </dsp:txBody>
      <dsp:txXfrm>
        <a:off x="4902239" y="130471"/>
        <a:ext cx="1017158" cy="631552"/>
      </dsp:txXfrm>
    </dsp:sp>
    <dsp:sp modelId="{521D0962-B2BA-46C6-A659-1E978734D7AD}">
      <dsp:nvSpPr>
        <dsp:cNvPr id="0" name=""/>
        <dsp:cNvSpPr/>
      </dsp:nvSpPr>
      <dsp:spPr>
        <a:xfrm>
          <a:off x="6028825" y="194"/>
          <a:ext cx="1056454" cy="67084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DE5B45-EE00-4863-9B97-F776CF9B8CF1}">
      <dsp:nvSpPr>
        <dsp:cNvPr id="0" name=""/>
        <dsp:cNvSpPr/>
      </dsp:nvSpPr>
      <dsp:spPr>
        <a:xfrm>
          <a:off x="6146209" y="111708"/>
          <a:ext cx="1056454" cy="67084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100" kern="1200" dirty="0"/>
            <a:t>Publicaciones</a:t>
          </a:r>
          <a:endParaRPr lang="en-US" sz="1100" kern="1200" dirty="0"/>
        </a:p>
      </dsp:txBody>
      <dsp:txXfrm>
        <a:off x="6165857" y="131356"/>
        <a:ext cx="1017158" cy="6315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DCE8BD-9609-4E89-A7C7-2B72D2AF518F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P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P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FCFBC9-85D5-40A1-8A3F-5D8B113CC411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09070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99260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4750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4564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27688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64873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745308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141374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2418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97005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351945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774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72147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95412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210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94977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762681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548379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54093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79092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Imágenes, videos, </a:t>
            </a:r>
            <a:r>
              <a:rPr lang="es-PE" kern="100" dirty="0" err="1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GIFs</a:t>
            </a:r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 y memes: Los videos cortos y los </a:t>
            </a:r>
            <a:r>
              <a:rPr lang="es-PE" kern="100" dirty="0" err="1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reels</a:t>
            </a:r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 funcionan especialmente bien. </a:t>
            </a:r>
          </a:p>
          <a:p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Infografías que aporten valor o entretengan.</a:t>
            </a:r>
          </a:p>
          <a:p>
            <a:r>
              <a:rPr lang="es-PE" kern="10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Publicaciones estéticamente cuidadas (coherencia visual en colores, fuentes, etc.)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086773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54999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47955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371564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b="0" i="0" u="none" strike="noStrike" kern="100" baseline="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Hashtags populares: Usar hashtags relevantes y populares para aumentar la visibilidad.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b="0" i="0" u="none" strike="noStrike" kern="100" baseline="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Tendencias virales: Adaptar las tendencias virales (como </a:t>
            </a:r>
            <a:r>
              <a:rPr lang="es-PE" b="0" i="0" u="none" strike="noStrike" kern="100" baseline="0" dirty="0" err="1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challenges</a:t>
            </a:r>
            <a:r>
              <a:rPr lang="es-PE" b="0" i="0" u="none" strike="noStrike" kern="100" baseline="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 o memes) al estilo de la marca.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PE" b="0" i="0" u="none" strike="noStrike" kern="100" baseline="0" dirty="0">
                <a:solidFill>
                  <a:srgbClr val="0F4761"/>
                </a:solidFill>
                <a:latin typeface="Aptos Display" panose="020B0004020202020204" pitchFamily="34" charset="0"/>
                <a:ea typeface="Yu Gothic Light" panose="020B0300000000000000" pitchFamily="34" charset="-128"/>
              </a:rPr>
              <a:t>UGC: contenido generado por el propio usuario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927098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PE" dirty="0"/>
              <a:t>"10 libros esenciales sobre liderazgo empresarial“</a:t>
            </a:r>
          </a:p>
          <a:p>
            <a:pPr rtl="0"/>
            <a:r>
              <a:rPr lang="es-PE" dirty="0"/>
              <a:t>Glosario de términos</a:t>
            </a:r>
          </a:p>
          <a:p>
            <a:r>
              <a:rPr lang="es-ES" b="1" dirty="0"/>
              <a:t>Casos de estudio: </a:t>
            </a:r>
            <a:r>
              <a:rPr lang="es-ES" dirty="0"/>
              <a:t>Cómo tal empresa aumentó sus ventas en un 30% con marketing digital"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dirty="0"/>
              <a:t>"El impacto de la automatización en la eficiencia empresarial"</a:t>
            </a:r>
          </a:p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02880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67708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898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161531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5587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93102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56182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96793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9558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30727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54269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A26D9-A96B-9240-9E94-87C3333B69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677294-A108-7973-774D-319BD31C82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D5AAAD-0689-912C-79BC-A5971B96E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2E99752-77F2-EDFB-67B5-FA051652F3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86FFAA7-8EB8-8C10-0E45-CF30B5CE6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915280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0DC1B-932A-1252-A5C6-83E9F865C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40DB911-7810-B152-F48E-5332E9DF1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31CE441-7F80-E0F5-3A6D-841380203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7E50831-5D89-02D5-FBF6-077E29DE2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05C047-B953-3F5B-BD6C-1850016CC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4284172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6ED1161-90F5-E0F0-49F5-DC2CA9247D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A250786-C532-61BC-49A8-DD1A8C9DC5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FEEED8-C362-CEC4-E210-9013F3ADA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1EDC70-4CC6-907D-596A-A51EDAB18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8AA792-B310-70AE-BA04-13BB184D1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8746057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308909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73123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92957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>
          <p15:clr>
            <a:srgbClr val="FBAE40"/>
          </p15:clr>
        </p15:guide>
        <p15:guide id="4" pos="4560">
          <p15:clr>
            <a:srgbClr val="FBAE40"/>
          </p15:clr>
        </p15:guide>
        <p15:guide id="8" orient="horz" pos="18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5FB4E0-CBCA-1F26-8D06-CDAA02A61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305F3F1-6266-D191-4355-5AEFEC920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FB990C-F34C-67C2-1674-B2968C22E4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3610FC9-C6E3-24CC-CE48-A8F0C97FF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8EC283-82DD-8DF8-4825-938F2DA41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278406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247AE-EFAF-8BAC-136B-5B9AEC366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4BFCCBE-9800-EB7D-BFD0-4AE6F3109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E9F60D-90E3-BC81-E27D-1661249EB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1BD673-A15B-A795-77E0-9977181B9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DFCE362-211D-FF7C-75A9-A9B0FD27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78437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F8B783-E265-244D-AD85-09C57F0F6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5F01B9-7BD5-D333-87B3-61705CEA635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692E9B3-7049-BF97-15B5-6438793579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5D7E27-AC9D-4C4C-4DFC-F3E5D321E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690E5C2-0198-F0A5-7645-6BD01E8DA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291D70E-E871-5CD6-FD1F-D05E4A318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024343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BB54EA-CC3C-6818-F683-FDC22FC3E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DF316EE-487B-DE19-F35F-93828E4400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979C2E7-EE43-1992-A569-B34C1EEDB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5EF4442-277E-C7C1-57C0-09BA3D4881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9CD26C-7F21-DA06-1E7D-752EBD5D93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49E26A33-E842-6840-93DF-9FEA28660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4BEE051-704F-ADFA-B722-887857F87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732B42D-3DF5-F422-29DF-975CA51D4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42378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C018F7-9739-CF79-B28F-6E978E2A8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8FD5374-EF88-3650-ED82-B959A932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CB56C9F-A628-4221-13C8-E7AD5C8E5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F941DA-29BE-0672-CF63-C045C2F80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26607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9A48731-02BD-E740-65D7-A0344F89E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013B497-2DA0-6AB6-7017-7F686B040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22ED52B-A570-CE22-96D4-85EEDCC62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1530346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118A42-F84C-132D-E421-15F1A3596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B1B1086-6A8B-A6BD-19D7-2DB708C00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92FF8D9-B0AB-7F3C-EA38-81808FA1D8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C73226D-9E37-3AF7-A431-D149CBE3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9669168-0512-8E79-FAD6-898CF39B9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504F40-F57D-3B0E-DCB1-86C533BC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18981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3CDBA-9CCD-7E07-EC5F-BC739C658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E70FC68-7116-2346-227E-AEF2B053A6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PE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6136700-0F06-E5C0-1CFF-499A017131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5C2EDC6-F12F-BE21-50AF-DF50563C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09326DA-65DE-0E6F-1F52-337682AC7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PE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A4292F-976C-AD65-FCDD-BCA795D49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289711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5AF5CF44-6546-02D3-717D-E03F83EC5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PE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C59C3A-F700-60A3-FAC1-2986CB31BA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PE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1B68DB-C85E-117D-BD52-009D1EA8FB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CE86CC-053A-48BA-9A5D-52369271EA11}" type="datetimeFigureOut">
              <a:rPr lang="es-PE" smtClean="0"/>
              <a:t>19/05/2025</a:t>
            </a:fld>
            <a:endParaRPr lang="es-PE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C80DDA-B878-7343-F52F-EBDFE2711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PE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93427F2-4C60-6920-B758-571A1FCE0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AE78BD6-26B2-4EFE-B263-5BF464F14074}" type="slidenum">
              <a:rPr lang="es-PE" smtClean="0"/>
              <a:t>‹Nº›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68455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P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11" Type="http://schemas.openxmlformats.org/officeDocument/2006/relationships/image" Target="../media/image37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7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27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zWfX5jeF6k4?feature=oembed" TargetMode="Externa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60.jpeg"/><Relationship Id="rId5" Type="http://schemas.openxmlformats.org/officeDocument/2006/relationships/diagramLayout" Target="../diagrams/layout2.xml"/><Relationship Id="rId10" Type="http://schemas.openxmlformats.org/officeDocument/2006/relationships/image" Target="../media/image59.jpeg"/><Relationship Id="rId4" Type="http://schemas.openxmlformats.org/officeDocument/2006/relationships/diagramData" Target="../diagrams/data2.xml"/><Relationship Id="rId9" Type="http://schemas.openxmlformats.org/officeDocument/2006/relationships/image" Target="../media/image5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70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9.jpe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hubspot.es/marketing/mejor-hora-para-publicar-en-redes-sociales#:~:text=Los%20mejores%20horarios%3A%20de%204,en%20los%20fines%20de%20semana.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jpeg"/><Relationship Id="rId4" Type="http://schemas.openxmlformats.org/officeDocument/2006/relationships/image" Target="../media/image71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video" Target="https://www.youtube.com/embed/HOsrjSRfBDY?feature=oembed" TargetMode="External"/><Relationship Id="rId4" Type="http://schemas.openxmlformats.org/officeDocument/2006/relationships/image" Target="../media/image73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8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7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strategias de marketing digital para triunfar">
            <a:extLst>
              <a:ext uri="{FF2B5EF4-FFF2-40B4-BE49-F238E27FC236}">
                <a16:creationId xmlns:a16="http://schemas.microsoft.com/office/drawing/2014/main" id="{741E852B-CD3D-B197-09EA-20C914A4C7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2" b="2412"/>
          <a:stretch/>
        </p:blipFill>
        <p:spPr bwMode="auto"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solidFill>
            <a:srgbClr val="FFFFFF"/>
          </a:solidFill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7544F8CA-7854-4AEA-5BE9-0DE4432C8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787" y="3298370"/>
            <a:ext cx="5477479" cy="3291840"/>
          </a:xfrm>
        </p:spPr>
        <p:txBody>
          <a:bodyPr anchor="b">
            <a:normAutofit/>
          </a:bodyPr>
          <a:lstStyle/>
          <a:p>
            <a:r>
              <a:rPr lang="es-ES" sz="5400" dirty="0">
                <a:solidFill>
                  <a:schemeClr val="bg1"/>
                </a:solidFill>
              </a:rPr>
              <a:t>Estrategias de Promoción</a:t>
            </a:r>
            <a:endParaRPr lang="es-PE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73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B7D4A6FE-95FF-1E6E-A0CB-0FDD72206717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BTL (BELOW THE LINE)</a:t>
            </a:r>
          </a:p>
        </p:txBody>
      </p:sp>
      <p:pic>
        <p:nvPicPr>
          <p:cNvPr id="3076" name="Picture 4" descr="He aquí unos ejemplos de material POP en el Punto de Venta. | Display  design, Pop design, Point of purchase">
            <a:extLst>
              <a:ext uri="{FF2B5EF4-FFF2-40B4-BE49-F238E27FC236}">
                <a16:creationId xmlns:a16="http://schemas.microsoft.com/office/drawing/2014/main" id="{BCC07DAD-B415-5C8B-6022-D9A2C3E20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616" y="2768522"/>
            <a:ext cx="2318381" cy="30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5 creativos ejemplos de material POP realizados por marcas de cerveza |  Revista InformaBTL">
            <a:extLst>
              <a:ext uri="{FF2B5EF4-FFF2-40B4-BE49-F238E27FC236}">
                <a16:creationId xmlns:a16="http://schemas.microsoft.com/office/drawing/2014/main" id="{75300F30-AD1A-056B-98C7-CBDFAD31C7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46" y="2846624"/>
            <a:ext cx="2905067" cy="30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arketing: ¿Qué es el Merchandising?">
            <a:extLst>
              <a:ext uri="{FF2B5EF4-FFF2-40B4-BE49-F238E27FC236}">
                <a16:creationId xmlns:a16="http://schemas.microsoft.com/office/drawing/2014/main" id="{7ED3CCE3-C5E4-0494-4CFF-3372078B0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799" y="2902513"/>
            <a:ext cx="4439995" cy="332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3787B70-CC69-B8E4-9D26-A6EC93C0FF97}"/>
              </a:ext>
            </a:extLst>
          </p:cNvPr>
          <p:cNvSpPr txBox="1"/>
          <p:nvPr/>
        </p:nvSpPr>
        <p:spPr>
          <a:xfrm>
            <a:off x="4298010" y="2297308"/>
            <a:ext cx="3375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Publicidad en los puntos de venta</a:t>
            </a:r>
          </a:p>
        </p:txBody>
      </p:sp>
    </p:spTree>
    <p:extLst>
      <p:ext uri="{BB962C8B-B14F-4D97-AF65-F5344CB8AC3E}">
        <p14:creationId xmlns:p14="http://schemas.microsoft.com/office/powerpoint/2010/main" val="173368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E7881F8C-5E7F-58D5-FBFF-3E27BCC03FCF}"/>
              </a:ext>
            </a:extLst>
          </p:cNvPr>
          <p:cNvSpPr txBox="1"/>
          <p:nvPr/>
        </p:nvSpPr>
        <p:spPr>
          <a:xfrm>
            <a:off x="691776" y="2531759"/>
            <a:ext cx="39183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Eventos y promociones: muestras, concursos, ferias</a:t>
            </a:r>
          </a:p>
        </p:txBody>
      </p:sp>
      <p:sp>
        <p:nvSpPr>
          <p:cNvPr id="6" name="Título 7">
            <a:extLst>
              <a:ext uri="{FF2B5EF4-FFF2-40B4-BE49-F238E27FC236}">
                <a16:creationId xmlns:a16="http://schemas.microsoft.com/office/drawing/2014/main" id="{40E68E20-1252-3076-6C77-B957D8B7648E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BTL (BELOW THE LINE)</a:t>
            </a:r>
          </a:p>
        </p:txBody>
      </p:sp>
      <p:pic>
        <p:nvPicPr>
          <p:cNvPr id="7170" name="Picture 2" descr="Promotoras/Impulso/marketing (@promotoras_franco) • Instagram photos and  videos">
            <a:extLst>
              <a:ext uri="{FF2B5EF4-FFF2-40B4-BE49-F238E27FC236}">
                <a16:creationId xmlns:a16="http://schemas.microsoft.com/office/drawing/2014/main" id="{719F0BEF-4064-F36F-6EB9-D6234B18ED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455" y="3362179"/>
            <a:ext cx="2337036" cy="291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BelowTrade - Soluciones en el punto de venta">
            <a:extLst>
              <a:ext uri="{FF2B5EF4-FFF2-40B4-BE49-F238E27FC236}">
                <a16:creationId xmlns:a16="http://schemas.microsoft.com/office/drawing/2014/main" id="{B397E529-5B0F-744E-B18D-3A740B6331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08"/>
          <a:stretch/>
        </p:blipFill>
        <p:spPr bwMode="auto">
          <a:xfrm>
            <a:off x="8335050" y="3679910"/>
            <a:ext cx="3756166" cy="2114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LQUILER DE CABINAS DE AIRE PARA SORTEOS PRIVADOS O MASIVOS &amp; JUEGOS... |  TikTok">
            <a:extLst>
              <a:ext uri="{FF2B5EF4-FFF2-40B4-BE49-F238E27FC236}">
                <a16:creationId xmlns:a16="http://schemas.microsoft.com/office/drawing/2014/main" id="{40D670B9-9354-C703-17C3-434F3FD5B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568" y="3191066"/>
            <a:ext cx="1581150" cy="288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D18F5A33-21E3-6F36-94AF-BC45E31EDDD0}"/>
              </a:ext>
            </a:extLst>
          </p:cNvPr>
          <p:cNvSpPr txBox="1"/>
          <p:nvPr/>
        </p:nvSpPr>
        <p:spPr>
          <a:xfrm>
            <a:off x="7007973" y="2531760"/>
            <a:ext cx="4562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 err="1">
                <a:solidFill>
                  <a:schemeClr val="bg1"/>
                </a:solidFill>
                <a:latin typeface="ceraRegular"/>
              </a:rPr>
              <a:t>Sampling</a:t>
            </a:r>
            <a:r>
              <a:rPr lang="es-MX" b="1" dirty="0">
                <a:solidFill>
                  <a:schemeClr val="bg1"/>
                </a:solidFill>
                <a:latin typeface="ceraRegular"/>
              </a:rPr>
              <a:t>: entrega de muestras gratuitas a clientes potenciales</a:t>
            </a:r>
          </a:p>
        </p:txBody>
      </p:sp>
      <p:pic>
        <p:nvPicPr>
          <p:cNvPr id="8196" name="Picture 4" descr="Arracanmos activaciones con La Ruleta Más Regalona en Multitop🤩 Estar... |  TikTok">
            <a:extLst>
              <a:ext uri="{FF2B5EF4-FFF2-40B4-BE49-F238E27FC236}">
                <a16:creationId xmlns:a16="http://schemas.microsoft.com/office/drawing/2014/main" id="{3B4F6623-DF90-C346-590A-5B3853D8D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744" y="3205353"/>
            <a:ext cx="16002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532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595013" y="1016449"/>
            <a:ext cx="10668732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BTL en el Punto de Venta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B3B8700-E975-C7D3-1251-1589FCD8A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857062" y="3031280"/>
            <a:ext cx="4364086" cy="3117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921EC813-3282-A102-8199-15420E9E14E6}"/>
              </a:ext>
            </a:extLst>
          </p:cNvPr>
          <p:cNvSpPr txBox="1"/>
          <p:nvPr/>
        </p:nvSpPr>
        <p:spPr>
          <a:xfrm>
            <a:off x="6947764" y="2477282"/>
            <a:ext cx="4111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Medios alternativos: paraderos cercanos al local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D82ECF6-B53A-178D-92E6-5917F67BEB24}"/>
              </a:ext>
            </a:extLst>
          </p:cNvPr>
          <p:cNvSpPr txBox="1"/>
          <p:nvPr/>
        </p:nvSpPr>
        <p:spPr>
          <a:xfrm>
            <a:off x="657103" y="2396195"/>
            <a:ext cx="45871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Programas de fidelización de clientes</a:t>
            </a:r>
          </a:p>
        </p:txBody>
      </p:sp>
      <p:pic>
        <p:nvPicPr>
          <p:cNvPr id="9218" name="Picture 2" descr="Home | Bonus">
            <a:extLst>
              <a:ext uri="{FF2B5EF4-FFF2-40B4-BE49-F238E27FC236}">
                <a16:creationId xmlns:a16="http://schemas.microsoft.com/office/drawing/2014/main" id="{D2A20D09-676F-8347-7C79-8EFD08FBD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8" t="23206" r="10545" b="21371"/>
          <a:stretch/>
        </p:blipFill>
        <p:spPr bwMode="auto">
          <a:xfrm>
            <a:off x="484177" y="2841559"/>
            <a:ext cx="4091288" cy="263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escubre los Beneficios de Rappi Prime">
            <a:extLst>
              <a:ext uri="{FF2B5EF4-FFF2-40B4-BE49-F238E27FC236}">
                <a16:creationId xmlns:a16="http://schemas.microsoft.com/office/drawing/2014/main" id="{E5F2B322-2355-B52C-7416-72FAB877DC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7" t="29232" r="15432" b="28315"/>
          <a:stretch/>
        </p:blipFill>
        <p:spPr bwMode="auto">
          <a:xfrm>
            <a:off x="40910" y="5414768"/>
            <a:ext cx="3806150" cy="69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Beneficios BCP - Apps en Google Play">
            <a:extLst>
              <a:ext uri="{FF2B5EF4-FFF2-40B4-BE49-F238E27FC236}">
                <a16:creationId xmlns:a16="http://schemas.microsoft.com/office/drawing/2014/main" id="{BFDD7378-FB24-E42C-D60F-163087796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7060" y="4407034"/>
            <a:ext cx="1921524" cy="192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227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94568" y="762000"/>
            <a:ext cx="10668732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Diferencias entre ATL y BTL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B57DE1C-4699-BD27-E27E-A702E161A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26" r="28518" b="6481"/>
          <a:stretch/>
        </p:blipFill>
        <p:spPr bwMode="auto">
          <a:xfrm>
            <a:off x="6096000" y="596900"/>
            <a:ext cx="49022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28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595013" y="1016449"/>
            <a:ext cx="10668732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Trabajo grupal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B0BAFB-D088-FF17-1CA3-215B684B60EF}"/>
              </a:ext>
            </a:extLst>
          </p:cNvPr>
          <p:cNvSpPr txBox="1"/>
          <p:nvPr/>
        </p:nvSpPr>
        <p:spPr>
          <a:xfrm>
            <a:off x="2144486" y="2976836"/>
            <a:ext cx="847997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sz="2800" dirty="0">
                <a:solidFill>
                  <a:schemeClr val="bg1"/>
                </a:solidFill>
              </a:rPr>
              <a:t>Elegir un producto o servicio</a:t>
            </a:r>
          </a:p>
          <a:p>
            <a:pPr marL="342900" indent="-342900">
              <a:buAutoNum type="arabicPeriod"/>
            </a:pPr>
            <a:r>
              <a:rPr lang="es-ES" sz="2800" dirty="0">
                <a:solidFill>
                  <a:schemeClr val="bg1"/>
                </a:solidFill>
              </a:rPr>
              <a:t>Proponer estrategias ATL y BTL de acuerdo a su público objetivo</a:t>
            </a:r>
            <a:endParaRPr lang="es-PE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12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BF53F-FA68-F932-3A2D-B8594EB80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10" y="278129"/>
            <a:ext cx="5063490" cy="2354026"/>
          </a:xfrm>
        </p:spPr>
        <p:txBody>
          <a:bodyPr anchor="b">
            <a:normAutofit/>
          </a:bodyPr>
          <a:lstStyle/>
          <a:p>
            <a:r>
              <a:rPr lang="pt-BR" dirty="0"/>
              <a:t>Marketing digital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71B2D0-4A00-E16A-D46D-9BC6C89836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" r="38921" b="-1"/>
          <a:stretch/>
        </p:blipFill>
        <p:spPr>
          <a:xfrm>
            <a:off x="6096000" y="10"/>
            <a:ext cx="6118225" cy="6857990"/>
          </a:xfrm>
          <a:prstGeom prst="rect">
            <a:avLst/>
          </a:prstGeom>
          <a:noFill/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8A37C1C-42D8-EE78-8D19-7BA7027F2D13}"/>
              </a:ext>
            </a:extLst>
          </p:cNvPr>
          <p:cNvSpPr txBox="1"/>
          <p:nvPr/>
        </p:nvSpPr>
        <p:spPr>
          <a:xfrm>
            <a:off x="575310" y="3487182"/>
            <a:ext cx="479425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buNone/>
            </a:pPr>
            <a:r>
              <a:rPr lang="es-ES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 marketing digital abarca todas las estrategias y tácticas de marketing que utilizan medios y canales digitales para alcanzar objetivos empresariales específicos en la era digital.</a:t>
            </a:r>
          </a:p>
        </p:txBody>
      </p:sp>
    </p:spTree>
    <p:extLst>
      <p:ext uri="{BB962C8B-B14F-4D97-AF65-F5344CB8AC3E}">
        <p14:creationId xmlns:p14="http://schemas.microsoft.com/office/powerpoint/2010/main" val="3461538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2" name="Rectangle 719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4" name="Freeform: Shape 719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96" name="Rectangle 719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8" name="Rectangle 719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0" name="Freeform: Shape 719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202" name="Isosceles Triangle 720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Funnel de Marketing">
            <a:extLst>
              <a:ext uri="{FF2B5EF4-FFF2-40B4-BE49-F238E27FC236}">
                <a16:creationId xmlns:a16="http://schemas.microsoft.com/office/drawing/2014/main" id="{36D1E644-D21D-1567-11D5-3B59A3784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6" y="798779"/>
            <a:ext cx="11498001" cy="5546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04" name="Isosceles Triangle 720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0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7492" y="10243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CAMPAÑAS DE MARKETING DIGITAL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21C7CB-9D89-3F29-942C-426DFCD25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1200" y="1909274"/>
            <a:ext cx="2119298" cy="4407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4ED2066-36EA-92D7-2F92-9105189D0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4327" y="2352796"/>
            <a:ext cx="1898071" cy="3537936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E3BEABEF-0FD0-CC7F-4822-74D1CFB54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46" y="1909274"/>
            <a:ext cx="2188760" cy="452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D505F597-8571-2E1C-2357-8997D228D10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5" b="9469"/>
          <a:stretch/>
        </p:blipFill>
        <p:spPr>
          <a:xfrm>
            <a:off x="7252135" y="2340635"/>
            <a:ext cx="1960886" cy="3616039"/>
          </a:xfrm>
          <a:prstGeom prst="rect">
            <a:avLst/>
          </a:prstGeom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7750B77F-9C86-DAAC-7C68-E6FB6BCC5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790" y="3238263"/>
            <a:ext cx="1316502" cy="131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logotipo de linkedin png, icono de linkedin png transparente 18930587 PNG">
            <a:extLst>
              <a:ext uri="{FF2B5EF4-FFF2-40B4-BE49-F238E27FC236}">
                <a16:creationId xmlns:a16="http://schemas.microsoft.com/office/drawing/2014/main" id="{FD27F8DE-2414-1A6C-4739-690A4B5FC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2109" y="1627486"/>
            <a:ext cx="1946563" cy="194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>
            <a:extLst>
              <a:ext uri="{FF2B5EF4-FFF2-40B4-BE49-F238E27FC236}">
                <a16:creationId xmlns:a16="http://schemas.microsoft.com/office/drawing/2014/main" id="{2F0CCACE-3C63-ED18-DFD6-C8850820E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60" y="4466191"/>
            <a:ext cx="1469612" cy="146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Tiktok Logo Marca - Imagen gratis en Pixabay - Pixabay">
            <a:extLst>
              <a:ext uri="{FF2B5EF4-FFF2-40B4-BE49-F238E27FC236}">
                <a16:creationId xmlns:a16="http://schemas.microsoft.com/office/drawing/2014/main" id="{347D10C5-1461-05C1-74C2-31C8D9178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420" y="3896514"/>
            <a:ext cx="1562176" cy="15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Imágenes de Youtube Logo: descubre bancos de fotos, ilustraciones, vectores  y vídeos de 23,053 | Adobe Stock">
            <a:extLst>
              <a:ext uri="{FF2B5EF4-FFF2-40B4-BE49-F238E27FC236}">
                <a16:creationId xmlns:a16="http://schemas.microsoft.com/office/drawing/2014/main" id="{78ECA98E-7BA1-2102-44EB-BEB2CACA80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57" b="33514"/>
          <a:stretch/>
        </p:blipFill>
        <p:spPr bwMode="auto">
          <a:xfrm>
            <a:off x="667524" y="2747554"/>
            <a:ext cx="2424113" cy="612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664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7492" y="10243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CAMPAÑAS DE MARKETING DIGITAL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785E9C6-B994-EEF6-8F6E-E45524289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8637" y="2225743"/>
            <a:ext cx="7952509" cy="39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688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03692" y="524454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Principales Herramientas</a:t>
            </a:r>
          </a:p>
          <a:p>
            <a:pPr algn="l">
              <a:spcBef>
                <a:spcPts val="0"/>
              </a:spcBef>
            </a:pPr>
            <a:r>
              <a:rPr lang="es-ES" sz="24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SEO (Optimización en Motores de Búsqueda)</a:t>
            </a:r>
          </a:p>
          <a:p>
            <a:pPr algn="l">
              <a:spcBef>
                <a:spcPts val="0"/>
              </a:spcBef>
            </a:pP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EFC8AD-807E-394C-C3FD-1AC431689440}"/>
              </a:ext>
            </a:extLst>
          </p:cNvPr>
          <p:cNvSpPr txBox="1"/>
          <p:nvPr/>
        </p:nvSpPr>
        <p:spPr>
          <a:xfrm>
            <a:off x="445572" y="2519829"/>
            <a:ext cx="1158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/>
            <a:r>
              <a:rPr lang="es-ES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Busca tener mayor visibilidad (aumentar tráfico) en sitio web en los resultados orgánicos (no pagados) de los motores de búsqueda como Google.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0B13992-08E3-2208-73D5-FA4992E88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2" y="3317902"/>
            <a:ext cx="5910883" cy="310587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2D48112-3B02-D939-7B85-879A262C056D}"/>
              </a:ext>
            </a:extLst>
          </p:cNvPr>
          <p:cNvSpPr txBox="1"/>
          <p:nvPr/>
        </p:nvSpPr>
        <p:spPr>
          <a:xfrm>
            <a:off x="6802027" y="4121541"/>
            <a:ext cx="47109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/>
            <a:r>
              <a:rPr lang="es-ES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¿Cómo? 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Mediante la optimización de contenido, uso de palabras clave relevantes, optimización de la estructura del sitio, otros.</a:t>
            </a:r>
          </a:p>
        </p:txBody>
      </p:sp>
      <p:pic>
        <p:nvPicPr>
          <p:cNvPr id="10" name="Picture 2" descr="Posicionamiento SEO: ¿Qué es y para qué sirve? - Cute Digital Media">
            <a:extLst>
              <a:ext uri="{FF2B5EF4-FFF2-40B4-BE49-F238E27FC236}">
                <a16:creationId xmlns:a16="http://schemas.microsoft.com/office/drawing/2014/main" id="{5E6D127D-C197-B427-4F8B-601E7A3189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7482" y="388878"/>
            <a:ext cx="2433765" cy="197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5046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61D34-D6F3-D6C6-E0F1-B74DFC98D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anchor="b">
            <a:norm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Estrategias </a:t>
            </a:r>
            <a:r>
              <a:rPr lang="es-PE" dirty="0" err="1">
                <a:solidFill>
                  <a:schemeClr val="bg1"/>
                </a:solidFill>
              </a:rPr>
              <a:t>Push</a:t>
            </a:r>
            <a:r>
              <a:rPr lang="es-PE" dirty="0">
                <a:solidFill>
                  <a:schemeClr val="bg1"/>
                </a:solidFill>
              </a:rPr>
              <a:t> y </a:t>
            </a:r>
            <a:r>
              <a:rPr lang="es-PE" dirty="0" err="1">
                <a:solidFill>
                  <a:schemeClr val="bg1"/>
                </a:solidFill>
              </a:rPr>
              <a:t>Pull</a:t>
            </a:r>
            <a:endParaRPr lang="es-PE" dirty="0">
              <a:solidFill>
                <a:schemeClr val="bg1"/>
              </a:solidFill>
            </a:endParaRPr>
          </a:p>
        </p:txBody>
      </p:sp>
      <p:pic>
        <p:nvPicPr>
          <p:cNvPr id="1028" name="Picture 4" descr="Push vs. Pull Marketing: Top Differences &amp; How to Use Them">
            <a:extLst>
              <a:ext uri="{FF2B5EF4-FFF2-40B4-BE49-F238E27FC236}">
                <a16:creationId xmlns:a16="http://schemas.microsoft.com/office/drawing/2014/main" id="{7534E6AF-A8A4-3012-5379-EAA48B124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1" b="11297"/>
          <a:stretch/>
        </p:blipFill>
        <p:spPr bwMode="auto">
          <a:xfrm>
            <a:off x="3657600" y="2775856"/>
            <a:ext cx="7810500" cy="320547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779825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341792" y="645454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Principales Herramientas</a:t>
            </a:r>
          </a:p>
          <a:p>
            <a:pPr algn="l">
              <a:spcBef>
                <a:spcPts val="0"/>
              </a:spcBef>
            </a:pPr>
            <a:r>
              <a:rPr lang="es-ES" sz="24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SEM (Marketing en Motores de Búsqueda)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5EFC8AD-807E-394C-C3FD-1AC431689440}"/>
              </a:ext>
            </a:extLst>
          </p:cNvPr>
          <p:cNvSpPr txBox="1"/>
          <p:nvPr/>
        </p:nvSpPr>
        <p:spPr>
          <a:xfrm>
            <a:off x="729488" y="2385295"/>
            <a:ext cx="115808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rtl="0"/>
            <a:r>
              <a:rPr lang="es-ES" kern="1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 paga para a aumentar la visibilidad de un sitio web en los motores de búsqueda.</a:t>
            </a:r>
          </a:p>
          <a:p>
            <a:pPr marR="0" lvl="0" algn="ctr" rtl="0"/>
            <a:r>
              <a:rPr lang="es-ES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Ejem: Kuna aplica Google </a:t>
            </a:r>
            <a:r>
              <a:rPr lang="es-ES" i="0" u="none" strike="noStrike" kern="100" baseline="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Ads</a:t>
            </a:r>
            <a:r>
              <a:rPr lang="es-ES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para promocionar sus productos de alpaca a nivel internacional.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2D48112-3B02-D939-7B85-879A262C056D}"/>
              </a:ext>
            </a:extLst>
          </p:cNvPr>
          <p:cNvSpPr txBox="1"/>
          <p:nvPr/>
        </p:nvSpPr>
        <p:spPr>
          <a:xfrm>
            <a:off x="6865184" y="4167746"/>
            <a:ext cx="47109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/>
            <a:r>
              <a:rPr lang="es-ES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¿Cómo? 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Pagar en plataformas como Google </a:t>
            </a:r>
            <a:r>
              <a:rPr lang="es-ES" b="0" i="1" u="none" strike="noStrike" kern="100" baseline="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Ads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(anteriormente conocido como Google AdWords).</a:t>
            </a:r>
          </a:p>
          <a:p>
            <a:pPr marR="0" lvl="0" rtl="0"/>
            <a:endParaRPr lang="es-ES" b="0" i="1" u="none" strike="noStrike" kern="100" baseline="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259E24-FC26-360E-AF2B-B89D49153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354" y="3278392"/>
            <a:ext cx="5355408" cy="293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906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30692" y="6179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Principales Herramientas</a:t>
            </a:r>
          </a:p>
          <a:p>
            <a:pPr algn="l">
              <a:spcBef>
                <a:spcPts val="0"/>
              </a:spcBef>
            </a:pPr>
            <a:r>
              <a:rPr lang="es-ES" altLang="es-PE" sz="24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Redes sociales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2A4A3639-39F8-B18F-7CDE-34ECE3B499B0}"/>
              </a:ext>
            </a:extLst>
          </p:cNvPr>
          <p:cNvSpPr txBox="1"/>
          <p:nvPr/>
        </p:nvSpPr>
        <p:spPr>
          <a:xfrm>
            <a:off x="654975" y="2263687"/>
            <a:ext cx="11537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rtl="0"/>
            <a:r>
              <a:rPr lang="es-ES" b="0" i="0" u="none" strike="noStrike" kern="100" baseline="0" dirty="0">
                <a:solidFill>
                  <a:schemeClr val="bg1"/>
                </a:solidFill>
                <a:latin typeface="Aptos Display" panose="020B0004020202020204" pitchFamily="34" charset="0"/>
              </a:rPr>
              <a:t>La publicidad en redes sociales implica crear y distribuir anuncios pagados en plataformas como Facebook, Instagram, X, LinkedIn, y TikTok para alcanzar y captar la atención de un público específico.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700999A-3A90-013D-DC76-C67869EF3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910" y="3695778"/>
            <a:ext cx="1379095" cy="13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7BBC9FCF-E49B-454E-509B-285C5BC60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607" y="5074873"/>
            <a:ext cx="1498924" cy="14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98E7770-3F43-D1C8-19DB-DD7E62D57B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5199" y="3925654"/>
            <a:ext cx="1379095" cy="13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Tik Tok icono redondo PNG transparente - StickPNG">
            <a:extLst>
              <a:ext uri="{FF2B5EF4-FFF2-40B4-BE49-F238E27FC236}">
                <a16:creationId xmlns:a16="http://schemas.microsoft.com/office/drawing/2014/main" id="{D1CCF7BB-946A-27E3-3FD1-5CDB9A7C0B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275" y="5078951"/>
            <a:ext cx="1498924" cy="14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E237D9F3-5D61-3F9E-3C20-40CB6029C691}"/>
              </a:ext>
            </a:extLst>
          </p:cNvPr>
          <p:cNvSpPr txBox="1"/>
          <p:nvPr/>
        </p:nvSpPr>
        <p:spPr>
          <a:xfrm>
            <a:off x="6943867" y="4153536"/>
            <a:ext cx="47274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0" i="0" u="none" strike="noStrike" kern="100" baseline="0" dirty="0">
                <a:solidFill>
                  <a:schemeClr val="bg1"/>
                </a:solidFill>
                <a:latin typeface="Aptos Display" panose="020B0004020202020204" pitchFamily="34" charset="0"/>
              </a:rPr>
              <a:t>¿Cómo? 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Aptos Display" panose="020B0004020202020204" pitchFamily="34" charset="0"/>
              </a:rPr>
              <a:t>Estrategias de contenido visual, uso de </a:t>
            </a:r>
            <a:r>
              <a:rPr lang="es-ES" b="0" i="1" u="none" strike="noStrike" kern="100" baseline="0" dirty="0" err="1">
                <a:solidFill>
                  <a:schemeClr val="bg1"/>
                </a:solidFill>
                <a:latin typeface="Aptos Display" panose="020B0004020202020204" pitchFamily="34" charset="0"/>
              </a:rPr>
              <a:t>storytelling</a:t>
            </a:r>
            <a:r>
              <a:rPr lang="es-ES" b="0" i="1" u="none" strike="noStrike" kern="100" baseline="0" dirty="0">
                <a:solidFill>
                  <a:schemeClr val="bg1"/>
                </a:solidFill>
                <a:latin typeface="Aptos Display" panose="020B0004020202020204" pitchFamily="34" charset="0"/>
              </a:rPr>
              <a:t> para conectar emocionalmente con la audiencia y promoción de eventos en tiempo real.</a:t>
            </a:r>
            <a:endParaRPr lang="es-PE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5128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MARKETING DE CONTENIDOS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EAA8948D-C3FC-78D9-1F46-4E40EF873E3B}"/>
              </a:ext>
            </a:extLst>
          </p:cNvPr>
          <p:cNvSpPr txBox="1"/>
          <p:nvPr/>
        </p:nvSpPr>
        <p:spPr>
          <a:xfrm>
            <a:off x="6096000" y="2742548"/>
            <a:ext cx="5401351" cy="121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Supone publicar contenido de diversas formas en los canales donde tu público pasa tiempo, lo que te permite conocer y abordar sus intereses y preocupaciones. </a:t>
            </a:r>
          </a:p>
        </p:txBody>
      </p:sp>
      <p:pic>
        <p:nvPicPr>
          <p:cNvPr id="4098" name="Picture 2" descr="Qué es el marketing de contenidos">
            <a:extLst>
              <a:ext uri="{FF2B5EF4-FFF2-40B4-BE49-F238E27FC236}">
                <a16:creationId xmlns:a16="http://schemas.microsoft.com/office/drawing/2014/main" id="{FE246224-3732-2F5A-23D0-C7F95E2BE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9" y="2469364"/>
            <a:ext cx="5129208" cy="348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A2D5C607-C7E2-FBCB-6219-81DDE998F1D1}"/>
              </a:ext>
            </a:extLst>
          </p:cNvPr>
          <p:cNvSpPr txBox="1"/>
          <p:nvPr/>
        </p:nvSpPr>
        <p:spPr>
          <a:xfrm>
            <a:off x="2997559" y="6274666"/>
            <a:ext cx="8664157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sz="18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Ten en cuenta cómo han cambiado las necesidades de tu público.</a:t>
            </a: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D9E2862E-4930-23A1-D0E4-E95419F8A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8003" y="4648521"/>
            <a:ext cx="3471801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Ejem: Videos</a:t>
            </a:r>
            <a:r>
              <a:rPr lang="es-PE" altLang="es-PE" i="1" dirty="0">
                <a:solidFill>
                  <a:schemeClr val="bg1"/>
                </a:solidFill>
                <a:latin typeface="Arial" panose="020B0604020202020204" pitchFamily="34" charset="0"/>
              </a:rPr>
              <a:t>, </a:t>
            </a:r>
            <a:r>
              <a:rPr kumimoji="0" lang="es-PE" altLang="es-PE" sz="180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Infografías, E-books, Podcasts, Publicaciones en redes sociales </a:t>
            </a:r>
          </a:p>
        </p:txBody>
      </p:sp>
    </p:spTree>
    <p:extLst>
      <p:ext uri="{BB962C8B-B14F-4D97-AF65-F5344CB8AC3E}">
        <p14:creationId xmlns:p14="http://schemas.microsoft.com/office/powerpoint/2010/main" val="40328125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MARKETING DE CONTENIDOS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EA5C8B0-6B68-BF18-16EE-107F6385F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4688" y="2423057"/>
            <a:ext cx="1062094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Relevante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Interesante, atractivo para tu audiencia.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Valor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Información útil</a:t>
            </a:r>
            <a:r>
              <a:rPr lang="es-PE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o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resuelve problemas de los usuarios.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Consistente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Publicaciones regulares que mantienen a la audiencia comprometida. 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E69927A0-50E0-1D0F-0B5C-68B7821BA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27639" y="4845825"/>
            <a:ext cx="444865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Aumenta la visibilidad de la marca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Mejora la fidelización del cliente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Genera tráfico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Posiciona como autoridad en el sector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DF89302-4804-093B-AE7E-BC8A60C787A0}"/>
              </a:ext>
            </a:extLst>
          </p:cNvPr>
          <p:cNvSpPr txBox="1"/>
          <p:nvPr/>
        </p:nvSpPr>
        <p:spPr>
          <a:xfrm>
            <a:off x="3112840" y="2062638"/>
            <a:ext cx="532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¿Qué tipo de contenido?</a:t>
            </a:r>
            <a:endParaRPr lang="es-PE" b="1" dirty="0">
              <a:solidFill>
                <a:srgbClr val="0070C0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51F0D6A-2315-1800-CD74-1530CCAF5288}"/>
              </a:ext>
            </a:extLst>
          </p:cNvPr>
          <p:cNvSpPr txBox="1"/>
          <p:nvPr/>
        </p:nvSpPr>
        <p:spPr>
          <a:xfrm>
            <a:off x="6618039" y="4436303"/>
            <a:ext cx="5323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solidFill>
                  <a:srgbClr val="0070C0"/>
                </a:solidFill>
              </a:rPr>
              <a:t>Beneficios:</a:t>
            </a:r>
            <a:endParaRPr lang="es-PE" b="1" dirty="0">
              <a:solidFill>
                <a:srgbClr val="0070C0"/>
              </a:solidFill>
            </a:endParaRPr>
          </a:p>
        </p:txBody>
      </p:sp>
      <p:pic>
        <p:nvPicPr>
          <p:cNvPr id="2051" name="Picture 3" descr="Qué es el marketing de contenidos y cinco estrategias para aplicarlo">
            <a:extLst>
              <a:ext uri="{FF2B5EF4-FFF2-40B4-BE49-F238E27FC236}">
                <a16:creationId xmlns:a16="http://schemas.microsoft.com/office/drawing/2014/main" id="{9ECB4F39-317F-6B9E-4814-F4520FF197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12" y="3511614"/>
            <a:ext cx="4743450" cy="3166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78494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317042" y="798735"/>
            <a:ext cx="9819044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indent="0" algn="ctr">
              <a:buSzPts val="1800"/>
              <a:buNone/>
            </a:pPr>
            <a:r>
              <a:rPr lang="es-MX" sz="3600" dirty="0">
                <a:solidFill>
                  <a:schemeClr val="bg1"/>
                </a:solidFill>
              </a:rPr>
              <a:t>¿Por qué el marketing de contenidos es importante?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6575E71-6002-FEB7-93DD-CF811E05DBAE}"/>
              </a:ext>
            </a:extLst>
          </p:cNvPr>
          <p:cNvSpPr txBox="1"/>
          <p:nvPr/>
        </p:nvSpPr>
        <p:spPr>
          <a:xfrm>
            <a:off x="1126360" y="3512933"/>
            <a:ext cx="102004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sz="36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Porque genera ‘</a:t>
            </a:r>
            <a:r>
              <a:rPr lang="es-MX" sz="360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engagement</a:t>
            </a:r>
            <a:r>
              <a:rPr lang="es-MX" sz="36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’ entre el usuario y la marca.</a:t>
            </a:r>
          </a:p>
        </p:txBody>
      </p:sp>
    </p:spTree>
    <p:extLst>
      <p:ext uri="{BB962C8B-B14F-4D97-AF65-F5344CB8AC3E}">
        <p14:creationId xmlns:p14="http://schemas.microsoft.com/office/powerpoint/2010/main" val="27966259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CONCEPTO</a:t>
            </a:r>
          </a:p>
        </p:txBody>
      </p:sp>
      <p:sp>
        <p:nvSpPr>
          <p:cNvPr id="2" name="Marcador de contenido 2">
            <a:extLst>
              <a:ext uri="{FF2B5EF4-FFF2-40B4-BE49-F238E27FC236}">
                <a16:creationId xmlns:a16="http://schemas.microsoft.com/office/drawing/2014/main" id="{F98C9E24-5117-44B5-EB33-00413F1119FA}"/>
              </a:ext>
            </a:extLst>
          </p:cNvPr>
          <p:cNvSpPr txBox="1">
            <a:spLocks/>
          </p:cNvSpPr>
          <p:nvPr/>
        </p:nvSpPr>
        <p:spPr>
          <a:xfrm>
            <a:off x="1787074" y="5890732"/>
            <a:ext cx="2052204" cy="3593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s-ES" dirty="0"/>
              <a:t>Consumidor</a:t>
            </a:r>
          </a:p>
          <a:p>
            <a:endParaRPr lang="es-ES" dirty="0"/>
          </a:p>
        </p:txBody>
      </p:sp>
      <p:sp>
        <p:nvSpPr>
          <p:cNvPr id="3" name="Marcador de contenido 11">
            <a:extLst>
              <a:ext uri="{FF2B5EF4-FFF2-40B4-BE49-F238E27FC236}">
                <a16:creationId xmlns:a16="http://schemas.microsoft.com/office/drawing/2014/main" id="{498825A1-D7D5-7F9F-5A1E-24709E83EEBB}"/>
              </a:ext>
            </a:extLst>
          </p:cNvPr>
          <p:cNvSpPr txBox="1">
            <a:spLocks/>
          </p:cNvSpPr>
          <p:nvPr/>
        </p:nvSpPr>
        <p:spPr>
          <a:xfrm>
            <a:off x="4785120" y="5861750"/>
            <a:ext cx="2277217" cy="359355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lang="es-ES"/>
            </a:defPPr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2000" b="0" i="0" u="none" strike="noStrike" cap="none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R="0"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2pPr>
            <a:lvl3pPr marR="0"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3pPr>
            <a:lvl4pPr marR="0"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4pPr>
            <a:lvl5pPr marR="0"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5pPr>
            <a:lvl6pPr marR="0"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6pPr>
            <a:lvl7pPr marR="0"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7pPr>
            <a:lvl8pPr marR="0"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8pPr>
            <a:lvl9pPr marR="0"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</a:defRPr>
            </a:lvl9pPr>
          </a:lstStyle>
          <a:p>
            <a:r>
              <a:rPr lang="es-ES" dirty="0" err="1"/>
              <a:t>Engagement</a:t>
            </a:r>
            <a:endParaRPr lang="es-ES" dirty="0"/>
          </a:p>
        </p:txBody>
      </p:sp>
      <p:sp>
        <p:nvSpPr>
          <p:cNvPr id="4" name="Marcador de contenido 12">
            <a:extLst>
              <a:ext uri="{FF2B5EF4-FFF2-40B4-BE49-F238E27FC236}">
                <a16:creationId xmlns:a16="http://schemas.microsoft.com/office/drawing/2014/main" id="{27398668-D600-DBCE-C5D7-F5A526E8E035}"/>
              </a:ext>
            </a:extLst>
          </p:cNvPr>
          <p:cNvSpPr txBox="1">
            <a:spLocks/>
          </p:cNvSpPr>
          <p:nvPr/>
        </p:nvSpPr>
        <p:spPr>
          <a:xfrm>
            <a:off x="8504518" y="5792370"/>
            <a:ext cx="1679376" cy="40853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ES" sz="2000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Empresa</a:t>
            </a:r>
          </a:p>
        </p:txBody>
      </p:sp>
      <p:pic>
        <p:nvPicPr>
          <p:cNvPr id="5" name="Gráfico 24">
            <a:extLst>
              <a:ext uri="{FF2B5EF4-FFF2-40B4-BE49-F238E27FC236}">
                <a16:creationId xmlns:a16="http://schemas.microsoft.com/office/drawing/2014/main" id="{7C30DE9C-F255-8973-6DFC-716DAFE733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22059" y="3585353"/>
            <a:ext cx="2052204" cy="2052204"/>
          </a:xfrm>
          <a:prstGeom prst="rect">
            <a:avLst/>
          </a:prstGeom>
        </p:spPr>
      </p:pic>
      <p:pic>
        <p:nvPicPr>
          <p:cNvPr id="6" name="Gráfico 26">
            <a:extLst>
              <a:ext uri="{FF2B5EF4-FFF2-40B4-BE49-F238E27FC236}">
                <a16:creationId xmlns:a16="http://schemas.microsoft.com/office/drawing/2014/main" id="{37857C32-DB3A-2670-59FD-0D346268E4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47" r="21746"/>
          <a:stretch/>
        </p:blipFill>
        <p:spPr>
          <a:xfrm>
            <a:off x="4703990" y="3544336"/>
            <a:ext cx="2439478" cy="2060133"/>
          </a:xfrm>
          <a:prstGeom prst="rect">
            <a:avLst/>
          </a:prstGeom>
        </p:spPr>
      </p:pic>
      <p:pic>
        <p:nvPicPr>
          <p:cNvPr id="7" name="Gráfico 28">
            <a:extLst>
              <a:ext uri="{FF2B5EF4-FFF2-40B4-BE49-F238E27FC236}">
                <a16:creationId xmlns:a16="http://schemas.microsoft.com/office/drawing/2014/main" id="{43EFE500-6C0D-4FF5-EE99-DCC4F487F86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8406741" y="3608292"/>
            <a:ext cx="1853353" cy="185335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FCEA48F-453E-6A86-7184-514E357BAF0C}"/>
              </a:ext>
            </a:extLst>
          </p:cNvPr>
          <p:cNvSpPr txBox="1"/>
          <p:nvPr/>
        </p:nvSpPr>
        <p:spPr>
          <a:xfrm>
            <a:off x="568420" y="2346742"/>
            <a:ext cx="84333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 el grado de interacción, conexión y compromiso que los usuarios tienen con una marca a través de diversos canales, especialmente en plataformas digitales.</a:t>
            </a:r>
            <a:endParaRPr lang="es-PE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9" name="Picture 2" descr="Why Do You Need Engagement Marketing Now?">
            <a:extLst>
              <a:ext uri="{FF2B5EF4-FFF2-40B4-BE49-F238E27FC236}">
                <a16:creationId xmlns:a16="http://schemas.microsoft.com/office/drawing/2014/main" id="{834DA183-4268-30BD-4A35-C21534A69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8676" y="697258"/>
            <a:ext cx="2780030" cy="1853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25297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pic>
        <p:nvPicPr>
          <p:cNvPr id="2" name="Marcador de posición de imagen 42">
            <a:extLst>
              <a:ext uri="{FF2B5EF4-FFF2-40B4-BE49-F238E27FC236}">
                <a16:creationId xmlns:a16="http://schemas.microsoft.com/office/drawing/2014/main" id="{C769B55D-5716-3209-F1DE-A886E40736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0706" y="602951"/>
            <a:ext cx="6678924" cy="295476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C0BA44E2-43C4-5A4C-C711-71C90F8BF1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3" t="21739" r="58372" b="23913"/>
          <a:stretch/>
        </p:blipFill>
        <p:spPr bwMode="auto">
          <a:xfrm>
            <a:off x="7854080" y="244852"/>
            <a:ext cx="3755661" cy="5059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7FB98CCC-FEB7-8D66-B22F-B0DE56D6FD2D}"/>
              </a:ext>
            </a:extLst>
          </p:cNvPr>
          <p:cNvSpPr txBox="1"/>
          <p:nvPr/>
        </p:nvSpPr>
        <p:spPr>
          <a:xfrm>
            <a:off x="7459630" y="5286008"/>
            <a:ext cx="4361214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>
              <a:lnSpc>
                <a:spcPct val="107000"/>
              </a:lnSpc>
            </a:pPr>
            <a:r>
              <a:rPr lang="es-P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603+135+75 / 755,500 x 100 </a:t>
            </a:r>
            <a:r>
              <a:rPr lang="es-P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0.1007%</a:t>
            </a:r>
            <a:endParaRPr lang="es-PE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>
              <a:lnSpc>
                <a:spcPct val="107000"/>
              </a:lnSpc>
            </a:pPr>
            <a:r>
              <a:rPr lang="es-PE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s-PE" sz="1800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3B0B7C2-293E-C241-DFCF-2D4EF348DCFF}"/>
              </a:ext>
            </a:extLst>
          </p:cNvPr>
          <p:cNvSpPr txBox="1"/>
          <p:nvPr/>
        </p:nvSpPr>
        <p:spPr>
          <a:xfrm>
            <a:off x="8519732" y="5624502"/>
            <a:ext cx="2650733" cy="117346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57200">
              <a:spcAft>
                <a:spcPts val="800"/>
              </a:spcAft>
            </a:pPr>
            <a:r>
              <a:rPr lang="es-P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s-P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eseable: 1% - 2%</a:t>
            </a:r>
          </a:p>
          <a:p>
            <a:pPr marL="457200">
              <a:spcAft>
                <a:spcPts val="800"/>
              </a:spcAft>
            </a:pPr>
            <a:r>
              <a:rPr lang="es-PE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Buena: 2% - 5%</a:t>
            </a:r>
          </a:p>
          <a:p>
            <a:pPr marL="457200">
              <a:spcAft>
                <a:spcPts val="800"/>
              </a:spcAft>
            </a:pPr>
            <a:r>
              <a:rPr lang="es-PE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Excelente: +6%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CA848D-4C0C-D2D5-FD88-7BD148C11143}"/>
              </a:ext>
            </a:extLst>
          </p:cNvPr>
          <p:cNvSpPr txBox="1"/>
          <p:nvPr/>
        </p:nvSpPr>
        <p:spPr>
          <a:xfrm>
            <a:off x="2368531" y="3927759"/>
            <a:ext cx="4440720" cy="1666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Métricas Clave del Engagement: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Reacciones (</a:t>
            </a:r>
            <a:r>
              <a:rPr lang="es-PE" sz="18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likes</a:t>
            </a: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Comentarios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Comparticiones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s-PE" sz="18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Menciones @-- </a:t>
            </a:r>
          </a:p>
        </p:txBody>
      </p:sp>
    </p:spTree>
    <p:extLst>
      <p:ext uri="{BB962C8B-B14F-4D97-AF65-F5344CB8AC3E}">
        <p14:creationId xmlns:p14="http://schemas.microsoft.com/office/powerpoint/2010/main" val="3346812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06958" y="1016449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CONCEPTO</a:t>
            </a:r>
          </a:p>
        </p:txBody>
      </p:sp>
      <p:pic>
        <p:nvPicPr>
          <p:cNvPr id="2" name="Marcador de posición de imagen 42">
            <a:extLst>
              <a:ext uri="{FF2B5EF4-FFF2-40B4-BE49-F238E27FC236}">
                <a16:creationId xmlns:a16="http://schemas.microsoft.com/office/drawing/2014/main" id="{9AA1DAF6-68F9-5B43-B150-9ACA859607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245117" y="2202860"/>
            <a:ext cx="3271612" cy="4334256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2A0F2C0F-4600-2F05-1A9E-83C002603CD5}"/>
              </a:ext>
            </a:extLst>
          </p:cNvPr>
          <p:cNvSpPr txBox="1">
            <a:spLocks/>
          </p:cNvSpPr>
          <p:nvPr/>
        </p:nvSpPr>
        <p:spPr>
          <a:xfrm>
            <a:off x="1824701" y="3164656"/>
            <a:ext cx="6042420" cy="2676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Estrategia de contenidos llamativa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Desarrollo de Hashtags #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Identifica la necesidad del consumidor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Crea una personalidad en tu marca</a:t>
            </a:r>
            <a:endParaRPr lang="es-ES" sz="16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6" name="Picture 2" descr="Logo de Chanel: la historia y el significado del logotipo, la marca y el  símbolo. | png, vector">
            <a:extLst>
              <a:ext uri="{FF2B5EF4-FFF2-40B4-BE49-F238E27FC236}">
                <a16:creationId xmlns:a16="http://schemas.microsoft.com/office/drawing/2014/main" id="{38086965-EA45-8ADB-90CD-B4782BAA1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433" y="1143754"/>
            <a:ext cx="2189368" cy="12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123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564681" y="273415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CONCEPTO</a:t>
            </a:r>
          </a:p>
        </p:txBody>
      </p:sp>
      <p:pic>
        <p:nvPicPr>
          <p:cNvPr id="3" name="Marcador de posición de imagen 46">
            <a:extLst>
              <a:ext uri="{FF2B5EF4-FFF2-40B4-BE49-F238E27FC236}">
                <a16:creationId xmlns:a16="http://schemas.microsoft.com/office/drawing/2014/main" id="{F36FA50D-C62B-E9C6-0A5D-0898C6F8F1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7"/>
          <a:stretch/>
        </p:blipFill>
        <p:spPr>
          <a:xfrm>
            <a:off x="564681" y="1365843"/>
            <a:ext cx="5609564" cy="3383280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8D7E9B54-57BF-A98E-23B6-C9A619B8B3BA}"/>
              </a:ext>
            </a:extLst>
          </p:cNvPr>
          <p:cNvSpPr txBox="1">
            <a:spLocks/>
          </p:cNvSpPr>
          <p:nvPr/>
        </p:nvSpPr>
        <p:spPr>
          <a:xfrm>
            <a:off x="1503921" y="4943523"/>
            <a:ext cx="4670324" cy="17960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Habla su mismo idioma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Responde rápido sus consultas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Sé sincero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Identifica los valores de tus clientes</a:t>
            </a:r>
          </a:p>
        </p:txBody>
      </p:sp>
      <p:pic>
        <p:nvPicPr>
          <p:cNvPr id="2" name="Imagen 1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A8EE2200-F1E3-4E66-0434-A24638297C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926" y="1487061"/>
            <a:ext cx="5055991" cy="3140843"/>
          </a:xfrm>
          <a:prstGeom prst="rect">
            <a:avLst/>
          </a:prstGeom>
        </p:spPr>
      </p:pic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81931544-7B83-2C3C-565A-425CACB7EADC}"/>
              </a:ext>
            </a:extLst>
          </p:cNvPr>
          <p:cNvSpPr txBox="1">
            <a:spLocks/>
          </p:cNvSpPr>
          <p:nvPr/>
        </p:nvSpPr>
        <p:spPr>
          <a:xfrm>
            <a:off x="7494036" y="5046494"/>
            <a:ext cx="4233874" cy="8442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chemeClr val="accent3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Diferénciate de la competencia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Adelántate a sus necesidades</a:t>
            </a:r>
            <a:endParaRPr lang="es-ES" sz="20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646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84177" y="797080"/>
            <a:ext cx="10694849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¿CÓMO SE CONSIGUE ENGAGEMENT EN LAS REDES SOCIALES?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C85FCD4-98E8-0357-BC22-0807014A8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332" y="2817007"/>
            <a:ext cx="1379095" cy="13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D5268618-B8E5-E0A9-42B6-471DF56AE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54" y="2705178"/>
            <a:ext cx="1498924" cy="14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869B09A1-50BA-4D47-A18C-A4B901309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1926" y="2743547"/>
            <a:ext cx="1379095" cy="13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Tik Tok icono redondo PNG transparente - StickPNG">
            <a:extLst>
              <a:ext uri="{FF2B5EF4-FFF2-40B4-BE49-F238E27FC236}">
                <a16:creationId xmlns:a16="http://schemas.microsoft.com/office/drawing/2014/main" id="{B40DE9A9-D406-609E-333C-3C0E7A7545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075" y="2817007"/>
            <a:ext cx="1498924" cy="1498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205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PULL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5A36EFE-5D2C-FBD1-52D8-A4D04BE786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709" y="2848528"/>
            <a:ext cx="4799136" cy="25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8A2FFAF-92B8-E20B-64DD-A0B531A47E09}"/>
              </a:ext>
            </a:extLst>
          </p:cNvPr>
          <p:cNvSpPr txBox="1"/>
          <p:nvPr/>
        </p:nvSpPr>
        <p:spPr>
          <a:xfrm>
            <a:off x="6096000" y="2354223"/>
            <a:ext cx="55418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222222"/>
                </a:solidFill>
                <a:latin typeface="Calibri" panose="020F0502020204030204" pitchFamily="34" charset="0"/>
              </a:rPr>
              <a:t>La estrategia de marketing </a:t>
            </a:r>
            <a:r>
              <a:rPr lang="es-MX" dirty="0" err="1">
                <a:solidFill>
                  <a:srgbClr val="222222"/>
                </a:solidFill>
                <a:latin typeface="Calibri" panose="020F0502020204030204" pitchFamily="34" charset="0"/>
              </a:rPr>
              <a:t>pull</a:t>
            </a:r>
            <a:r>
              <a:rPr lang="es-MX" dirty="0">
                <a:solidFill>
                  <a:srgbClr val="222222"/>
                </a:solidFill>
                <a:latin typeface="Calibri" panose="020F0502020204030204" pitchFamily="34" charset="0"/>
              </a:rPr>
              <a:t> está basada en atraer al cliente a la marca.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222222"/>
                </a:solidFill>
                <a:latin typeface="Calibri" panose="020F0502020204030204" pitchFamily="34" charset="0"/>
              </a:rPr>
              <a:t>Se trata de acciones que no están orientadas a presionar o insistir al cliente, sino atraerlos, ofreciendo contenido de calidad. </a:t>
            </a:r>
          </a:p>
          <a:p>
            <a:endParaRPr lang="es-MX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rgbClr val="222222"/>
                </a:solidFill>
                <a:latin typeface="Calibri" panose="020F0502020204030204" pitchFamily="34" charset="0"/>
              </a:rPr>
              <a:t>Normalmente contamos con una reputación de marca o prestigio que hace que la demanda sea elevada.</a:t>
            </a:r>
          </a:p>
        </p:txBody>
      </p:sp>
    </p:spTree>
    <p:extLst>
      <p:ext uri="{BB962C8B-B14F-4D97-AF65-F5344CB8AC3E}">
        <p14:creationId xmlns:p14="http://schemas.microsoft.com/office/powerpoint/2010/main" val="32724854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1. CONTENIDO VISUAL ATRACTIVO</a:t>
            </a:r>
          </a:p>
        </p:txBody>
      </p:sp>
      <p:graphicFrame>
        <p:nvGraphicFramePr>
          <p:cNvPr id="33" name="Marcador de texto 2">
            <a:extLst>
              <a:ext uri="{FF2B5EF4-FFF2-40B4-BE49-F238E27FC236}">
                <a16:creationId xmlns:a16="http://schemas.microsoft.com/office/drawing/2014/main" id="{C17CDCAB-FB85-8403-26E5-3646EE3160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5665180"/>
              </p:ext>
            </p:extLst>
          </p:nvPr>
        </p:nvGraphicFramePr>
        <p:xfrm>
          <a:off x="3193836" y="1358672"/>
          <a:ext cx="10649044" cy="7827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026" name="Picture 2" descr="Meme marketing: qué es y algunos ejemplos extraordinarios">
            <a:extLst>
              <a:ext uri="{FF2B5EF4-FFF2-40B4-BE49-F238E27FC236}">
                <a16:creationId xmlns:a16="http://schemas.microsoft.com/office/drawing/2014/main" id="{D4269381-D618-FEF2-61C9-56C3B63F9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54" y="1957396"/>
            <a:ext cx="3266824" cy="2173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Elementos multimedia en línea 9" title="Nike - Dream Crazier | #JustDoIt">
            <a:hlinkClick r:id="" action="ppaction://media"/>
            <a:extLst>
              <a:ext uri="{FF2B5EF4-FFF2-40B4-BE49-F238E27FC236}">
                <a16:creationId xmlns:a16="http://schemas.microsoft.com/office/drawing/2014/main" id="{81D3350F-2CC4-3B7D-6AF3-9F171F5874D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10"/>
          <a:stretch>
            <a:fillRect/>
          </a:stretch>
        </p:blipFill>
        <p:spPr>
          <a:xfrm>
            <a:off x="4841737" y="2509349"/>
            <a:ext cx="6379411" cy="3604367"/>
          </a:xfrm>
          <a:prstGeom prst="rect">
            <a:avLst/>
          </a:prstGeom>
        </p:spPr>
      </p:pic>
      <p:pic>
        <p:nvPicPr>
          <p:cNvPr id="1028" name="Picture 4" descr="NIKE – Marketing Crush">
            <a:extLst>
              <a:ext uri="{FF2B5EF4-FFF2-40B4-BE49-F238E27FC236}">
                <a16:creationId xmlns:a16="http://schemas.microsoft.com/office/drawing/2014/main" id="{67417ED7-33F4-D232-7D0E-1A1E6E941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58" y="4290176"/>
            <a:ext cx="4149557" cy="2334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411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ikTok Challenges: Why Challenges are Great for Brands | Sprout Social">
            <a:extLst>
              <a:ext uri="{FF2B5EF4-FFF2-40B4-BE49-F238E27FC236}">
                <a16:creationId xmlns:a16="http://schemas.microsoft.com/office/drawing/2014/main" id="{0489B5DE-BCE8-4986-8C61-B04D6820B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885" y="3757841"/>
            <a:ext cx="5386173" cy="286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2. CONTENIDO INTERACTIVO</a:t>
            </a: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A6303A75-6EC3-1AE6-0F80-45E1C6B6E134}"/>
              </a:ext>
            </a:extLst>
          </p:cNvPr>
          <p:cNvSpPr txBox="1">
            <a:spLocks/>
          </p:cNvSpPr>
          <p:nvPr/>
        </p:nvSpPr>
        <p:spPr>
          <a:xfrm>
            <a:off x="838200" y="2484391"/>
            <a:ext cx="10515600" cy="3692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PE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Encuestas y preguntas:  ejem </a:t>
            </a:r>
            <a:r>
              <a:rPr lang="es-PE" sz="240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stories</a:t>
            </a:r>
            <a:endParaRPr lang="es-PE" sz="24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r>
              <a:rPr lang="es-PE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Concursos y sorteos</a:t>
            </a:r>
          </a:p>
          <a:p>
            <a:r>
              <a:rPr lang="es-PE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Retos virales o </a:t>
            </a:r>
            <a:r>
              <a:rPr lang="es-PE" sz="240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challenges</a:t>
            </a:r>
            <a:endParaRPr lang="es-PE" sz="240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2050" name="Picture 2" descr="Instagram: Así funciona su nueva herramienta para hacer preguntas |  TECNOLOGIA | EL COMERCIO PERÚ">
            <a:extLst>
              <a:ext uri="{FF2B5EF4-FFF2-40B4-BE49-F238E27FC236}">
                <a16:creationId xmlns:a16="http://schemas.microsoft.com/office/drawing/2014/main" id="{B5AA0BBC-755C-511D-9576-B4FEE1CA5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540" y="1016448"/>
            <a:ext cx="3335988" cy="186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F2BBB7B-606D-268B-D507-AD45D6A3D0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19" r="15589"/>
          <a:stretch/>
        </p:blipFill>
        <p:spPr>
          <a:xfrm>
            <a:off x="9518701" y="1418607"/>
            <a:ext cx="2258262" cy="289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778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</a:rPr>
              <a:t>3. HISTORIAS (STORIES) Y CONTENIDO EN VIVO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A6303A75-6EC3-1AE6-0F80-45E1C6B6E134}"/>
              </a:ext>
            </a:extLst>
          </p:cNvPr>
          <p:cNvSpPr txBox="1">
            <a:spLocks/>
          </p:cNvSpPr>
          <p:nvPr/>
        </p:nvSpPr>
        <p:spPr>
          <a:xfrm>
            <a:off x="415037" y="2931731"/>
            <a:ext cx="6324395" cy="3692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/>
            <a:r>
              <a:rPr lang="es-PE" sz="20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Videos en directo: </a:t>
            </a:r>
            <a:r>
              <a:rPr lang="es-PE" sz="20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Responder preguntas en tiempo real o mostrar el “detrás de cámaras”.</a:t>
            </a:r>
          </a:p>
          <a:p>
            <a:pPr marR="0" lvl="0"/>
            <a:r>
              <a:rPr lang="es-PE" sz="2000" b="1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Stories</a:t>
            </a:r>
            <a:r>
              <a:rPr lang="es-PE" sz="20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</a:t>
            </a:r>
            <a:r>
              <a:rPr lang="es-PE" sz="20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Son efímeras pero generan interacción rápida.</a:t>
            </a:r>
          </a:p>
          <a:p>
            <a:pPr marR="0" lvl="0"/>
            <a:r>
              <a:rPr lang="es-PE" sz="2000" b="1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Streaming</a:t>
            </a:r>
            <a:r>
              <a:rPr lang="es-PE" sz="20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de eventos: </a:t>
            </a:r>
            <a:r>
              <a:rPr lang="es-PE" sz="20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Masterclass, lanzamientos de productos.</a:t>
            </a:r>
          </a:p>
        </p:txBody>
      </p:sp>
      <p:pic>
        <p:nvPicPr>
          <p:cNvPr id="3074" name="Picture 2" descr="Go Insta&quot; y otras redes sociales que se suben al carro del vídeo en directo  - Blog Interdominios">
            <a:extLst>
              <a:ext uri="{FF2B5EF4-FFF2-40B4-BE49-F238E27FC236}">
                <a16:creationId xmlns:a16="http://schemas.microsoft.com/office/drawing/2014/main" id="{1BE4DC0A-06C0-1EC2-C1BA-442C0DDF9F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21" r="25269"/>
          <a:stretch/>
        </p:blipFill>
        <p:spPr bwMode="auto">
          <a:xfrm>
            <a:off x="10203745" y="237037"/>
            <a:ext cx="1573218" cy="2390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7 formas de usar Instagram Stories en marketing de restaurantes | TheFork  Manager">
            <a:extLst>
              <a:ext uri="{FF2B5EF4-FFF2-40B4-BE49-F238E27FC236}">
                <a16:creationId xmlns:a16="http://schemas.microsoft.com/office/drawing/2014/main" id="{00ED2E66-0AEB-0FCE-896C-169FD3099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709" y="1942560"/>
            <a:ext cx="4810254" cy="215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asterclass 1: La importancia de las Redes Sociales y Marca Personal">
            <a:extLst>
              <a:ext uri="{FF2B5EF4-FFF2-40B4-BE49-F238E27FC236}">
                <a16:creationId xmlns:a16="http://schemas.microsoft.com/office/drawing/2014/main" id="{6245D1F7-ABBA-0623-2D8B-1D2174E8C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710" y="4114896"/>
            <a:ext cx="4506389" cy="2534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4455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70762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</a:rPr>
              <a:t>4. GENERACIÓN DE COMUNIDAD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A6303A75-6EC3-1AE6-0F80-45E1C6B6E134}"/>
              </a:ext>
            </a:extLst>
          </p:cNvPr>
          <p:cNvSpPr txBox="1">
            <a:spLocks/>
          </p:cNvSpPr>
          <p:nvPr/>
        </p:nvSpPr>
        <p:spPr>
          <a:xfrm>
            <a:off x="286764" y="3197814"/>
            <a:ext cx="5344924" cy="1019613"/>
          </a:xfrm>
          <a:prstGeom prst="rect">
            <a:avLst/>
          </a:prstGeom>
        </p:spPr>
        <p:txBody>
          <a:bodyPr/>
          <a:lstStyle>
            <a:defPPr>
              <a:defRPr lang="es-PE"/>
            </a:defPPr>
            <a:lvl1pPr marL="228600" marR="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PE" dirty="0"/>
              <a:t>Colaboraciones con </a:t>
            </a:r>
            <a:r>
              <a:rPr lang="es-PE" dirty="0" err="1"/>
              <a:t>Influencers</a:t>
            </a:r>
            <a:r>
              <a:rPr lang="es-PE" dirty="0"/>
              <a:t>: </a:t>
            </a:r>
            <a:r>
              <a:rPr lang="es-PE" b="0" dirty="0"/>
              <a:t>Trabajar con personas que ya tienen una audiencia fidelizada para que promocionen tu marca.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2C07F6D-F08A-6372-C3EF-0D72201652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037" y="4382245"/>
            <a:ext cx="3474529" cy="207560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FBB6F3E-FF34-821C-E729-8951AB7E96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633"/>
          <a:stretch/>
        </p:blipFill>
        <p:spPr>
          <a:xfrm>
            <a:off x="4000880" y="4257640"/>
            <a:ext cx="2916136" cy="2119492"/>
          </a:xfrm>
          <a:prstGeom prst="rect">
            <a:avLst/>
          </a:prstGeom>
        </p:spPr>
      </p:pic>
      <p:pic>
        <p:nvPicPr>
          <p:cNvPr id="4100" name="Picture 4" descr="NOS AMENAZAN? | #OUKE EN VIVO 🟡 - YouTube">
            <a:extLst>
              <a:ext uri="{FF2B5EF4-FFF2-40B4-BE49-F238E27FC236}">
                <a16:creationId xmlns:a16="http://schemas.microsoft.com/office/drawing/2014/main" id="{1D44CEDE-31CD-E4FE-F93E-FC038789AD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467" y="942799"/>
            <a:ext cx="3070099" cy="229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Qué es el User Generated Content y cómo usarlo en tu estrategia de marca?">
            <a:extLst>
              <a:ext uri="{FF2B5EF4-FFF2-40B4-BE49-F238E27FC236}">
                <a16:creationId xmlns:a16="http://schemas.microsoft.com/office/drawing/2014/main" id="{DC1812DB-4FC2-80FC-5866-AF817ABA6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4089" y="4516812"/>
            <a:ext cx="3973589" cy="227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ED34D2-D647-AB7A-E576-C3A13299EF52}"/>
              </a:ext>
            </a:extLst>
          </p:cNvPr>
          <p:cNvSpPr txBox="1"/>
          <p:nvPr/>
        </p:nvSpPr>
        <p:spPr>
          <a:xfrm>
            <a:off x="7239000" y="3489846"/>
            <a:ext cx="4953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User</a:t>
            </a:r>
            <a:r>
              <a:rPr lang="es-PE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s-PE" b="1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Generated</a:t>
            </a:r>
            <a:r>
              <a:rPr lang="es-PE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Content (UGC): </a:t>
            </a:r>
            <a:r>
              <a:rPr lang="es-PE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Incentivar a los usuarios a crear contenido relacionado con la marca. Ejemplo: #abc, reseñas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58CBCFD-8082-14AE-94A6-230DA6350173}"/>
              </a:ext>
            </a:extLst>
          </p:cNvPr>
          <p:cNvSpPr txBox="1"/>
          <p:nvPr/>
        </p:nvSpPr>
        <p:spPr>
          <a:xfrm>
            <a:off x="4577452" y="1857260"/>
            <a:ext cx="4109015" cy="953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Fomentar la conversación: </a:t>
            </a:r>
            <a:r>
              <a:rPr lang="es-PE" b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Responder a los comentarios, generar debates, hacer preguntas.</a:t>
            </a:r>
          </a:p>
        </p:txBody>
      </p:sp>
    </p:spTree>
    <p:extLst>
      <p:ext uri="{BB962C8B-B14F-4D97-AF65-F5344CB8AC3E}">
        <p14:creationId xmlns:p14="http://schemas.microsoft.com/office/powerpoint/2010/main" val="31800200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15037" y="233698"/>
            <a:ext cx="11361926" cy="78275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ENGAGEMENT EN LAS REDES SOCIALES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9AA8EF5-E6D7-4E0C-33AB-CD6F82781537}"/>
              </a:ext>
            </a:extLst>
          </p:cNvPr>
          <p:cNvSpPr txBox="1"/>
          <p:nvPr/>
        </p:nvSpPr>
        <p:spPr>
          <a:xfrm>
            <a:off x="688368" y="1348104"/>
            <a:ext cx="732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2400" b="1" dirty="0">
                <a:solidFill>
                  <a:schemeClr val="bg1"/>
                </a:solidFill>
              </a:rPr>
              <a:t>5. PUBLICACIÓN CONSISTENTE Y RELEVANTE</a:t>
            </a:r>
            <a:endParaRPr lang="pt-BR" sz="2400" b="1" dirty="0">
              <a:solidFill>
                <a:schemeClr val="bg1"/>
              </a:solidFill>
            </a:endParaRPr>
          </a:p>
        </p:txBody>
      </p:sp>
      <p:sp>
        <p:nvSpPr>
          <p:cNvPr id="2" name="Marcador de texto 2">
            <a:extLst>
              <a:ext uri="{FF2B5EF4-FFF2-40B4-BE49-F238E27FC236}">
                <a16:creationId xmlns:a16="http://schemas.microsoft.com/office/drawing/2014/main" id="{A6303A75-6EC3-1AE6-0F80-45E1C6B6E134}"/>
              </a:ext>
            </a:extLst>
          </p:cNvPr>
          <p:cNvSpPr txBox="1">
            <a:spLocks/>
          </p:cNvSpPr>
          <p:nvPr/>
        </p:nvSpPr>
        <p:spPr>
          <a:xfrm>
            <a:off x="838200" y="2484391"/>
            <a:ext cx="10515600" cy="36925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R="0" lvl="0" rtl="0"/>
            <a:r>
              <a:rPr lang="es-PE" sz="20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Calendario de contenidos: </a:t>
            </a:r>
            <a:r>
              <a:rPr lang="es-PE" sz="2000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Planificar y ser constante en las publicaciones.</a:t>
            </a:r>
          </a:p>
          <a:p>
            <a:pPr marR="0" lvl="0" rtl="0"/>
            <a:r>
              <a:rPr lang="es-PE" sz="20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  <a:hlinkClick r:id="rId3"/>
              </a:rPr>
              <a:t>Horas óptimas de publicación</a:t>
            </a:r>
            <a:endParaRPr lang="es-PE" sz="2000" b="1" i="0" u="none" strike="noStrike" kern="100" baseline="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R="0" lvl="0" rtl="0"/>
            <a:r>
              <a:rPr lang="es-PE" sz="2000" b="1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Diversificación de contenido: </a:t>
            </a:r>
            <a:r>
              <a:rPr lang="es-PE" sz="2000" b="0" i="0" u="none" strike="noStrike" kern="100" baseline="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Combinar diferentes tipos de publicaciones (educativas, entretenidas, promocionales, etc.).</a:t>
            </a:r>
          </a:p>
          <a:p>
            <a:pPr marR="0" lvl="0" rtl="0"/>
            <a:r>
              <a:rPr lang="es-PE" sz="2000" b="1" kern="100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Evergreen</a:t>
            </a:r>
            <a:r>
              <a:rPr lang="es-PE" sz="2000" b="1" kern="1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: </a:t>
            </a:r>
            <a:r>
              <a:rPr lang="es-PE" sz="2000" kern="1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entrevistas, tutoriales. </a:t>
            </a:r>
            <a:endParaRPr lang="es-PE" sz="2000" b="1" i="0" u="none" strike="noStrike" kern="100" baseline="0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5122" name="Picture 2" descr="Calendario Editorial 2024 | RECURSO GRATIS">
            <a:extLst>
              <a:ext uri="{FF2B5EF4-FFF2-40B4-BE49-F238E27FC236}">
                <a16:creationId xmlns:a16="http://schemas.microsoft.com/office/drawing/2014/main" id="{3CC4A438-73FC-8D72-D478-AF869F315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711" y="3291625"/>
            <a:ext cx="5485289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e qué manera diversificar el contenido sin perder la identidad? » Lúminos  Marketing">
            <a:extLst>
              <a:ext uri="{FF2B5EF4-FFF2-40B4-BE49-F238E27FC236}">
                <a16:creationId xmlns:a16="http://schemas.microsoft.com/office/drawing/2014/main" id="{97848462-2B5B-D835-CBB3-F2626A2C2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54" y="4693452"/>
            <a:ext cx="4647090" cy="1812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148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41449" y="770226"/>
            <a:ext cx="11909101" cy="121097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Ejemplo: Campaña de </a:t>
            </a:r>
            <a:r>
              <a:rPr lang="es-ES" altLang="es-PE" dirty="0" err="1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Engagement</a:t>
            </a:r>
            <a:r>
              <a:rPr lang="es-ES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Digital: Miss Dior con Natalie Portman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26A17FC-68EE-35B3-7523-1AE90CEAECE4}"/>
              </a:ext>
            </a:extLst>
          </p:cNvPr>
          <p:cNvSpPr txBox="1"/>
          <p:nvPr/>
        </p:nvSpPr>
        <p:spPr>
          <a:xfrm>
            <a:off x="8417442" y="2904942"/>
            <a:ext cx="363310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i="0" u="none" strike="noStrike" dirty="0">
                <a:solidFill>
                  <a:srgbClr val="000000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Descripción: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La campaña se enfocó en transmitir la sensación de exquisitos viajes olfativos (océanos, ramilletes florales)</a:t>
            </a:r>
            <a:r>
              <a:rPr lang="es-ES" dirty="0">
                <a:solidFill>
                  <a:srgbClr val="000000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</a:t>
            </a:r>
            <a:endParaRPr lang="es-PE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05C728C-C2DA-EDA0-2A66-40BAD0BDA74F}"/>
              </a:ext>
            </a:extLst>
          </p:cNvPr>
          <p:cNvSpPr txBox="1"/>
          <p:nvPr/>
        </p:nvSpPr>
        <p:spPr>
          <a:xfrm>
            <a:off x="2733665" y="5728714"/>
            <a:ext cx="543741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Utiliza la sofisticación y la conexión emocional de Portman, para capturar la atención global.</a:t>
            </a:r>
            <a:r>
              <a:rPr lang="es-ES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endParaRPr lang="es-PE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2" name="Elementos multimedia en línea 1" title="MISS DIOR - THE NEW PARFUM">
            <a:hlinkClick r:id="" action="ppaction://media"/>
            <a:extLst>
              <a:ext uri="{FF2B5EF4-FFF2-40B4-BE49-F238E27FC236}">
                <a16:creationId xmlns:a16="http://schemas.microsoft.com/office/drawing/2014/main" id="{F0A412A8-D690-F8C4-3F4A-18E0E649389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965039" y="1851394"/>
            <a:ext cx="6452403" cy="364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47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41449" y="770226"/>
            <a:ext cx="11909101" cy="121097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Ejemplo: Malla de contenidos: Miss Dior con Natalie Portman</a:t>
            </a:r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BEF8C5A6-6A8A-134F-BE17-B83C4E5B3C1F}"/>
              </a:ext>
            </a:extLst>
          </p:cNvPr>
          <p:cNvGraphicFramePr>
            <a:graphicFrameLocks noGrp="1"/>
          </p:cNvGraphicFramePr>
          <p:nvPr/>
        </p:nvGraphicFramePr>
        <p:xfrm>
          <a:off x="283029" y="3640317"/>
          <a:ext cx="11604171" cy="1581600"/>
        </p:xfrm>
        <a:graphic>
          <a:graphicData uri="http://schemas.openxmlformats.org/drawingml/2006/table">
            <a:tbl>
              <a:tblPr firstRow="1">
                <a:tableStyleId>{F2DE63D5-997A-4646-A377-4702673A728D}</a:tableStyleId>
              </a:tblPr>
              <a:tblGrid>
                <a:gridCol w="2095047">
                  <a:extLst>
                    <a:ext uri="{9D8B030D-6E8A-4147-A177-3AD203B41FA5}">
                      <a16:colId xmlns:a16="http://schemas.microsoft.com/office/drawing/2014/main" val="2072436129"/>
                    </a:ext>
                  </a:extLst>
                </a:gridCol>
                <a:gridCol w="1215778">
                  <a:extLst>
                    <a:ext uri="{9D8B030D-6E8A-4147-A177-3AD203B41FA5}">
                      <a16:colId xmlns:a16="http://schemas.microsoft.com/office/drawing/2014/main" val="3842516365"/>
                    </a:ext>
                  </a:extLst>
                </a:gridCol>
                <a:gridCol w="1990517">
                  <a:extLst>
                    <a:ext uri="{9D8B030D-6E8A-4147-A177-3AD203B41FA5}">
                      <a16:colId xmlns:a16="http://schemas.microsoft.com/office/drawing/2014/main" val="1100846033"/>
                    </a:ext>
                  </a:extLst>
                </a:gridCol>
                <a:gridCol w="4164361">
                  <a:extLst>
                    <a:ext uri="{9D8B030D-6E8A-4147-A177-3AD203B41FA5}">
                      <a16:colId xmlns:a16="http://schemas.microsoft.com/office/drawing/2014/main" val="2384029460"/>
                    </a:ext>
                  </a:extLst>
                </a:gridCol>
                <a:gridCol w="835848">
                  <a:extLst>
                    <a:ext uri="{9D8B030D-6E8A-4147-A177-3AD203B41FA5}">
                      <a16:colId xmlns:a16="http://schemas.microsoft.com/office/drawing/2014/main" val="4229735466"/>
                    </a:ext>
                  </a:extLst>
                </a:gridCol>
                <a:gridCol w="651310">
                  <a:extLst>
                    <a:ext uri="{9D8B030D-6E8A-4147-A177-3AD203B41FA5}">
                      <a16:colId xmlns:a16="http://schemas.microsoft.com/office/drawing/2014/main" val="3792484672"/>
                    </a:ext>
                  </a:extLst>
                </a:gridCol>
                <a:gridCol w="651310">
                  <a:extLst>
                    <a:ext uri="{9D8B030D-6E8A-4147-A177-3AD203B41FA5}">
                      <a16:colId xmlns:a16="http://schemas.microsoft.com/office/drawing/2014/main" val="95100335"/>
                    </a:ext>
                  </a:extLst>
                </a:gridCol>
              </a:tblGrid>
              <a:tr h="156089"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Actividades de la Campaña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Plataforma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Actividad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Contenido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Frecuencia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Inicio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Fin</a:t>
                      </a:r>
                      <a:endParaRPr lang="es-PE" sz="1100" b="1" i="0" u="none" strike="noStrike" dirty="0">
                        <a:solidFill>
                          <a:schemeClr val="tx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563275"/>
                  </a:ext>
                </a:extLst>
              </a:tr>
              <a:tr h="29731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 Lanzamiento en Redes Sociales</a:t>
                      </a:r>
                      <a:endParaRPr lang="es-ES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Instagram y Facebook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Publicación de fotos y videos.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Natalie Portman con el perfume Miss Dior en entornos elegantes y naturales que evocan la promesa de felicidad del perfume.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Todos los días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10-Ene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30-Mar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6073059"/>
                  </a:ext>
                </a:extLst>
              </a:tr>
              <a:tr h="297313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2. Colaboración en TikTok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TikTok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Publicación de videos.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Natalie Portman muestra diferentes aspectos de su vida que reflejan la promesa de felicidad y la elegancia asociada con Miss Dior.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Semanal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15-Ene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15-Mar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146460"/>
                  </a:ext>
                </a:extLst>
              </a:tr>
              <a:tr h="297313"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3. Historias de Instagram con Portman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Instagram Stories 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Comparitir Stories  de detrás de cámaras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Compartir momentos íntimos del proceso creativo, revelando la inspiración y el significado detrás del perfume.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Quincenal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18-Ene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2-Mar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256250"/>
                  </a:ext>
                </a:extLst>
              </a:tr>
              <a:tr h="297313"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4. Entrevistas y Eventos Virtuales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Instagram y Twiter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Entrevistas virtuales con transmisión en vivo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100" u="none" strike="noStrike">
                          <a:solidFill>
                            <a:schemeClr val="bg1"/>
                          </a:solidFill>
                          <a:effectLst/>
                        </a:rPr>
                        <a:t>Natalie Portman habla sobre su asociación con Dior y su experiencia personal con Miss Dior.</a:t>
                      </a:r>
                      <a:endParaRPr lang="es-ES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7284" marB="7284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Mensual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>
                          <a:solidFill>
                            <a:schemeClr val="bg1"/>
                          </a:solidFill>
                          <a:effectLst/>
                        </a:rPr>
                        <a:t>25-Ene</a:t>
                      </a:r>
                      <a:endParaRPr lang="es-PE" sz="1100" b="0" i="0" u="none" strike="noStrike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PE" sz="11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10-Mar</a:t>
                      </a:r>
                      <a:endParaRPr lang="es-PE" sz="1100" b="0" i="0" u="none" strike="noStrike" dirty="0">
                        <a:solidFill>
                          <a:schemeClr val="bg1"/>
                        </a:solidFill>
                        <a:effectLst/>
                        <a:latin typeface="Lato "/>
                      </a:endParaRPr>
                    </a:p>
                  </a:txBody>
                  <a:tcPr marL="4856" marR="4856" marT="4856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6560"/>
                  </a:ext>
                </a:extLst>
              </a:tr>
            </a:tbl>
          </a:graphicData>
        </a:graphic>
      </p:graphicFrame>
      <p:sp>
        <p:nvSpPr>
          <p:cNvPr id="6" name="CuadroTexto 5">
            <a:extLst>
              <a:ext uri="{FF2B5EF4-FFF2-40B4-BE49-F238E27FC236}">
                <a16:creationId xmlns:a16="http://schemas.microsoft.com/office/drawing/2014/main" id="{5E2FD011-ADCE-8A9B-F0A7-1CD3DE994F90}"/>
              </a:ext>
            </a:extLst>
          </p:cNvPr>
          <p:cNvSpPr txBox="1"/>
          <p:nvPr/>
        </p:nvSpPr>
        <p:spPr>
          <a:xfrm>
            <a:off x="484177" y="2648278"/>
            <a:ext cx="1072242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Objetivo: </a:t>
            </a:r>
            <a:r>
              <a:rPr lang="es-ES" sz="16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Reforzar la imagen de sofisticación y elegancia de Miss Dior utilizando la influencia de Natalie Portman.</a:t>
            </a:r>
          </a:p>
          <a:p>
            <a:r>
              <a:rPr lang="es-ES" sz="1600" b="1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Presupuesto: </a:t>
            </a:r>
            <a:r>
              <a:rPr lang="es-ES" sz="16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Alta inversión, presupuesto específico no divulgado.</a:t>
            </a:r>
          </a:p>
        </p:txBody>
      </p:sp>
    </p:spTree>
    <p:extLst>
      <p:ext uri="{BB962C8B-B14F-4D97-AF65-F5344CB8AC3E}">
        <p14:creationId xmlns:p14="http://schemas.microsoft.com/office/powerpoint/2010/main" val="20725698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256782" y="526119"/>
            <a:ext cx="1051275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Plan de inversión de Marketing digital </a:t>
            </a:r>
          </a:p>
        </p:txBody>
      </p:sp>
      <p:pic>
        <p:nvPicPr>
          <p:cNvPr id="1026" name="Picture 2" descr="Cómo hacer un plan de medios: estrategia completa">
            <a:extLst>
              <a:ext uri="{FF2B5EF4-FFF2-40B4-BE49-F238E27FC236}">
                <a16:creationId xmlns:a16="http://schemas.microsoft.com/office/drawing/2014/main" id="{E223F505-0F66-2205-B25B-1A5D44EF00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04"/>
          <a:stretch/>
        </p:blipFill>
        <p:spPr bwMode="auto">
          <a:xfrm>
            <a:off x="304799" y="1158010"/>
            <a:ext cx="11357113" cy="517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408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623393" y="1307492"/>
            <a:ext cx="6281122" cy="58477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Trabajo Grupal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E2FD011-ADCE-8A9B-F0A7-1CD3DE994F90}"/>
              </a:ext>
            </a:extLst>
          </p:cNvPr>
          <p:cNvSpPr txBox="1"/>
          <p:nvPr/>
        </p:nvSpPr>
        <p:spPr>
          <a:xfrm>
            <a:off x="2383971" y="2845341"/>
            <a:ext cx="806063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Elije un producto o servicio</a:t>
            </a:r>
          </a:p>
          <a:p>
            <a:pPr marL="457200" indent="-457200"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Coloca el objetivo a una campaña</a:t>
            </a:r>
          </a:p>
          <a:p>
            <a:pPr marL="457200" indent="-457200">
              <a:buAutoNum type="arabicPeriod"/>
            </a:pPr>
            <a:r>
              <a:rPr lang="es-ES" sz="2400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Desarrolla una malla de contenidos para tu producto o servicio</a:t>
            </a:r>
          </a:p>
        </p:txBody>
      </p:sp>
    </p:spTree>
    <p:extLst>
      <p:ext uri="{BB962C8B-B14F-4D97-AF65-F5344CB8AC3E}">
        <p14:creationId xmlns:p14="http://schemas.microsoft.com/office/powerpoint/2010/main" val="47297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PULL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ATL (ABOVE THE LINE)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B786409-C809-F47E-DCD9-268FF15C5C0A}"/>
              </a:ext>
            </a:extLst>
          </p:cNvPr>
          <p:cNvSpPr txBox="1"/>
          <p:nvPr/>
        </p:nvSpPr>
        <p:spPr>
          <a:xfrm>
            <a:off x="8335050" y="3201496"/>
            <a:ext cx="370324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Los medios más utilizados son la televisión, la radio, los periódicos, las revistas y los carteles publicitarios.</a:t>
            </a:r>
            <a:endParaRPr lang="es-MX" i="1" dirty="0">
              <a:solidFill>
                <a:srgbClr val="666666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2050" name="Picture 2" descr="ATL (Above The Line) Ventajas y Desventajas">
            <a:extLst>
              <a:ext uri="{FF2B5EF4-FFF2-40B4-BE49-F238E27FC236}">
                <a16:creationId xmlns:a16="http://schemas.microsoft.com/office/drawing/2014/main" id="{ECB402F0-1AB4-582E-9423-E31C2ED572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531" y="2154055"/>
            <a:ext cx="4070519" cy="422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11A541-B147-5D0F-9020-8DEC5E817A25}"/>
              </a:ext>
            </a:extLst>
          </p:cNvPr>
          <p:cNvSpPr txBox="1"/>
          <p:nvPr/>
        </p:nvSpPr>
        <p:spPr>
          <a:xfrm>
            <a:off x="459482" y="2842268"/>
            <a:ext cx="380505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SzPts val="1800"/>
              <a:buNone/>
            </a:pPr>
            <a:r>
              <a:rPr lang="es-MX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Utiliza medios masivos como principales canales de difusión. </a:t>
            </a:r>
          </a:p>
          <a:p>
            <a:pPr marL="0" indent="0" algn="ctr">
              <a:buSzPts val="1800"/>
              <a:buNone/>
            </a:pPr>
            <a:endParaRPr lang="es-MX" dirty="0">
              <a:solidFill>
                <a:schemeClr val="bg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marL="0" indent="0" algn="ctr">
              <a:buSzPts val="1800"/>
              <a:buNone/>
            </a:pPr>
            <a:r>
              <a:rPr lang="es-MX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Debido a ello, implica grandes costos, pero al mismo tiempo, mayor llegada y alcance. </a:t>
            </a:r>
          </a:p>
        </p:txBody>
      </p:sp>
    </p:spTree>
    <p:extLst>
      <p:ext uri="{BB962C8B-B14F-4D97-AF65-F5344CB8AC3E}">
        <p14:creationId xmlns:p14="http://schemas.microsoft.com/office/powerpoint/2010/main" val="12587495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uadroTexto 8">
            <a:extLst>
              <a:ext uri="{FF2B5EF4-FFF2-40B4-BE49-F238E27FC236}">
                <a16:creationId xmlns:a16="http://schemas.microsoft.com/office/drawing/2014/main" id="{12DF67D7-4A12-5031-5692-888B31BFD59C}"/>
              </a:ext>
            </a:extLst>
          </p:cNvPr>
          <p:cNvGraphicFramePr/>
          <p:nvPr/>
        </p:nvGraphicFramePr>
        <p:xfrm>
          <a:off x="3503153" y="2314297"/>
          <a:ext cx="4258361" cy="3602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ítulo 7">
            <a:extLst>
              <a:ext uri="{FF2B5EF4-FFF2-40B4-BE49-F238E27FC236}">
                <a16:creationId xmlns:a16="http://schemas.microsoft.com/office/drawing/2014/main" id="{2461DCB7-1B8B-9E5B-3A55-8115C9C5421A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PULL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ATL (ABOVE THE LINE)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F31E304-297F-6031-0EC3-FEBD415F93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57"/>
          <a:stretch/>
        </p:blipFill>
        <p:spPr bwMode="auto">
          <a:xfrm>
            <a:off x="8044404" y="4343703"/>
            <a:ext cx="3818665" cy="238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126006E-60BB-BB67-D234-BB4AF8EAD8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29" b="9200"/>
          <a:stretch/>
        </p:blipFill>
        <p:spPr bwMode="auto">
          <a:xfrm>
            <a:off x="149458" y="1880614"/>
            <a:ext cx="3998141" cy="23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7DAB9F01-598E-622E-F5AB-F3759C39B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/>
          <a:stretch/>
        </p:blipFill>
        <p:spPr bwMode="auto">
          <a:xfrm flipH="1">
            <a:off x="7990818" y="1752600"/>
            <a:ext cx="3872251" cy="236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078414F9-A83D-00C7-EFE8-9DF3E1988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58" y="4343703"/>
            <a:ext cx="3998141" cy="238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7551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965039" y="704601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MEDIOS DE INVERSIÓN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9443C4-2EC3-1927-8109-26FFE34AF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77" y="1537799"/>
            <a:ext cx="11170527" cy="466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91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968354" y="910593"/>
            <a:ext cx="6027911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</p:txBody>
      </p:sp>
      <p:pic>
        <p:nvPicPr>
          <p:cNvPr id="3" name="Picture 2" descr="HOME">
            <a:extLst>
              <a:ext uri="{FF2B5EF4-FFF2-40B4-BE49-F238E27FC236}">
                <a16:creationId xmlns:a16="http://schemas.microsoft.com/office/drawing/2014/main" id="{8C77A9AE-D0A9-0BE9-25FC-EF599058E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359" y="2226579"/>
            <a:ext cx="3305175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0A0C398-40E4-D5BB-FFC3-64F0CBB0F2BB}"/>
              </a:ext>
            </a:extLst>
          </p:cNvPr>
          <p:cNvSpPr txBox="1"/>
          <p:nvPr/>
        </p:nvSpPr>
        <p:spPr>
          <a:xfrm>
            <a:off x="1200150" y="2832464"/>
            <a:ext cx="639953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22222"/>
                </a:solidFill>
                <a:latin typeface="Calibri" panose="020F0502020204030204" pitchFamily="34" charset="0"/>
              </a:rPr>
              <a:t>Esta estrategia te impulsa o </a:t>
            </a:r>
            <a:r>
              <a:rPr lang="es-MX" sz="2000" b="1" dirty="0">
                <a:solidFill>
                  <a:srgbClr val="222222"/>
                </a:solidFill>
                <a:latin typeface="Calibri" panose="020F0502020204030204" pitchFamily="34" charset="0"/>
              </a:rPr>
              <a:t>empuja a comprar </a:t>
            </a:r>
            <a:r>
              <a:rPr lang="es-MX" sz="2000" dirty="0">
                <a:solidFill>
                  <a:srgbClr val="222222"/>
                </a:solidFill>
                <a:latin typeface="Calibri" panose="020F0502020204030204" pitchFamily="34" charset="0"/>
              </a:rPr>
              <a:t>el producto basándose mayormente en un </a:t>
            </a:r>
            <a:r>
              <a:rPr lang="es-MX" sz="2000" b="1" dirty="0" err="1">
                <a:solidFill>
                  <a:srgbClr val="222222"/>
                </a:solidFill>
                <a:latin typeface="Calibri" panose="020F0502020204030204" pitchFamily="34" charset="0"/>
              </a:rPr>
              <a:t>call</a:t>
            </a:r>
            <a:r>
              <a:rPr lang="es-MX" sz="2000" b="1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s-MX" sz="2000" b="1" dirty="0" err="1">
                <a:solidFill>
                  <a:srgbClr val="222222"/>
                </a:solidFill>
                <a:latin typeface="Calibri" panose="020F0502020204030204" pitchFamily="34" charset="0"/>
              </a:rPr>
              <a:t>to</a:t>
            </a:r>
            <a:r>
              <a:rPr lang="es-MX" sz="2000" b="1" dirty="0">
                <a:solidFill>
                  <a:srgbClr val="222222"/>
                </a:solidFill>
                <a:latin typeface="Calibri" panose="020F0502020204030204" pitchFamily="34" charset="0"/>
              </a:rPr>
              <a:t> </a:t>
            </a:r>
            <a:r>
              <a:rPr lang="es-MX" sz="2000" b="1" dirty="0" err="1">
                <a:solidFill>
                  <a:srgbClr val="222222"/>
                </a:solidFill>
                <a:latin typeface="Calibri" panose="020F0502020204030204" pitchFamily="34" charset="0"/>
              </a:rPr>
              <a:t>action</a:t>
            </a:r>
            <a:r>
              <a:rPr lang="es-MX" sz="2000" b="1" dirty="0">
                <a:solidFill>
                  <a:srgbClr val="222222"/>
                </a:solidFill>
                <a:latin typeface="Calibri" panose="020F0502020204030204" pitchFamily="34" charset="0"/>
              </a:rPr>
              <a:t> (llamado a la acción)</a:t>
            </a:r>
            <a:r>
              <a:rPr lang="es-MX" sz="2000" dirty="0">
                <a:solidFill>
                  <a:srgbClr val="222222"/>
                </a:solidFill>
                <a:latin typeface="Calibri" panose="020F0502020204030204" pitchFamily="34" charset="0"/>
              </a:rPr>
              <a:t>.</a:t>
            </a: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endParaRPr lang="es-MX" sz="2000" dirty="0">
              <a:solidFill>
                <a:srgbClr val="222222"/>
              </a:solidFill>
              <a:latin typeface="Calibri" panose="020F0502020204030204" pitchFamily="34" charset="0"/>
            </a:endParaRPr>
          </a:p>
          <a:p>
            <a:pPr marL="425450" indent="-285750">
              <a:buSzPts val="1400"/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222222"/>
                </a:solidFill>
                <a:latin typeface="Calibri" panose="020F0502020204030204" pitchFamily="34" charset="0"/>
              </a:rPr>
              <a:t>Consiste en introducir un nuevo producto al mercado, se puede introducir un producto de temporada.</a:t>
            </a:r>
          </a:p>
        </p:txBody>
      </p:sp>
    </p:spTree>
    <p:extLst>
      <p:ext uri="{BB962C8B-B14F-4D97-AF65-F5344CB8AC3E}">
        <p14:creationId xmlns:p14="http://schemas.microsoft.com/office/powerpoint/2010/main" val="1685492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C009391A-FF03-E2FC-C07F-B9452F15FF14}"/>
              </a:ext>
            </a:extLst>
          </p:cNvPr>
          <p:cNvSpPr txBox="1"/>
          <p:nvPr/>
        </p:nvSpPr>
        <p:spPr>
          <a:xfrm>
            <a:off x="260970" y="2283017"/>
            <a:ext cx="119310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Su objetivo principal es generar una respuesta directa y fomentar una relación más cercana con el consumidor. </a:t>
            </a:r>
          </a:p>
          <a:p>
            <a:pPr marL="285750" indent="-285750">
              <a:buSzPts val="1800"/>
              <a:buFont typeface="Arial" panose="020B0604020202020204" pitchFamily="34" charset="0"/>
              <a:buChar char="•"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Utiliza medios más personalizados como </a:t>
            </a:r>
            <a:r>
              <a:rPr kumimoji="0" lang="es-PE" altLang="es-PE" sz="1800" b="0" i="1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promociones en el punto de venta, marketing directo, marketing digital y eventos.</a:t>
            </a: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61CC8B8E-8598-1409-DDB4-C5A05B4255FE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BTL (BELOW THE LINE)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322487E-3679-1C8C-8D6F-85D34697720B}"/>
              </a:ext>
            </a:extLst>
          </p:cNvPr>
          <p:cNvSpPr txBox="1"/>
          <p:nvPr/>
        </p:nvSpPr>
        <p:spPr>
          <a:xfrm>
            <a:off x="4175533" y="3629348"/>
            <a:ext cx="35028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1800"/>
            </a:pPr>
            <a:r>
              <a:rPr lang="es-PE" altLang="es-PE" dirty="0">
                <a:solidFill>
                  <a:schemeClr val="bg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 una táctica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más específicas y dirigidas a segmentos particulares del mercado.</a:t>
            </a:r>
          </a:p>
          <a:p>
            <a:pPr algn="ctr">
              <a:buSzPts val="1800"/>
            </a:pPr>
            <a:endParaRPr lang="es-MX" b="0" i="0" dirty="0">
              <a:solidFill>
                <a:schemeClr val="bg1"/>
              </a:solidFill>
              <a:effectLst/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algn="ctr">
              <a:buSzPts val="1800"/>
            </a:pPr>
            <a:r>
              <a:rPr lang="es-MX" b="0" i="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Los costos del BTL pueden ser significativamente menores.</a:t>
            </a:r>
          </a:p>
          <a:p>
            <a:pPr algn="ctr">
              <a:buSzPts val="1800"/>
            </a:pPr>
            <a:endParaRPr lang="es-MX" b="0" i="0" dirty="0">
              <a:solidFill>
                <a:schemeClr val="bg1"/>
              </a:solidFill>
              <a:effectLst/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algn="ctr">
              <a:buSzPts val="1800"/>
            </a:pPr>
            <a:r>
              <a:rPr lang="es-MX" b="0" i="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</a:t>
            </a:r>
            <a:endParaRPr lang="es-MX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pic>
        <p:nvPicPr>
          <p:cNvPr id="8" name="Imagen 7" descr="Imagen que contiene interior, pequeño, parado, computadora&#10;&#10;Descripción generada automáticamente">
            <a:extLst>
              <a:ext uri="{FF2B5EF4-FFF2-40B4-BE49-F238E27FC236}">
                <a16:creationId xmlns:a16="http://schemas.microsoft.com/office/drawing/2014/main" id="{2FBD6D83-C1BC-F93C-E43F-894AE3709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4" t="13327"/>
          <a:stretch/>
        </p:blipFill>
        <p:spPr>
          <a:xfrm>
            <a:off x="205090" y="3429000"/>
            <a:ext cx="3698915" cy="2438400"/>
          </a:xfrm>
          <a:prstGeom prst="rect">
            <a:avLst/>
          </a:prstGeom>
        </p:spPr>
      </p:pic>
      <p:pic>
        <p:nvPicPr>
          <p:cNvPr id="4098" name="Picture 2" descr="IMAGEN BTL - Edecanes, Modelos, GIOS, Activaciones">
            <a:extLst>
              <a:ext uri="{FF2B5EF4-FFF2-40B4-BE49-F238E27FC236}">
                <a16:creationId xmlns:a16="http://schemas.microsoft.com/office/drawing/2014/main" id="{591558BF-B7F2-CFF1-EB97-B54AE85AAC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7" t="10579" b="16263"/>
          <a:stretch/>
        </p:blipFill>
        <p:spPr bwMode="auto">
          <a:xfrm>
            <a:off x="7949872" y="3246340"/>
            <a:ext cx="3820810" cy="309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B65DBCC9-48BD-A754-56E5-6418C68E4110}"/>
              </a:ext>
            </a:extLst>
          </p:cNvPr>
          <p:cNvSpPr txBox="1"/>
          <p:nvPr/>
        </p:nvSpPr>
        <p:spPr>
          <a:xfrm>
            <a:off x="205090" y="6014349"/>
            <a:ext cx="7688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0" i="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Su principal desventaja es que, al valerse de medios no masivos, limita el alcance de la campaña</a:t>
            </a:r>
            <a:endParaRPr lang="es-PE" dirty="0"/>
          </a:p>
        </p:txBody>
      </p:sp>
    </p:spTree>
    <p:extLst>
      <p:ext uri="{BB962C8B-B14F-4D97-AF65-F5344CB8AC3E}">
        <p14:creationId xmlns:p14="http://schemas.microsoft.com/office/powerpoint/2010/main" val="3369813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6" name="Título 7">
            <a:extLst>
              <a:ext uri="{FF2B5EF4-FFF2-40B4-BE49-F238E27FC236}">
                <a16:creationId xmlns:a16="http://schemas.microsoft.com/office/drawing/2014/main" id="{40E68E20-1252-3076-6C77-B957D8B7648E}"/>
              </a:ext>
            </a:extLst>
          </p:cNvPr>
          <p:cNvSpPr txBox="1">
            <a:spLocks/>
          </p:cNvSpPr>
          <p:nvPr/>
        </p:nvSpPr>
        <p:spPr>
          <a:xfrm>
            <a:off x="260971" y="571373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Estrategia PUSH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TÁCTICA BTL (BELOW THE LINE)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71EF76-C40D-3077-A755-43AF8DF76A6F}"/>
              </a:ext>
            </a:extLst>
          </p:cNvPr>
          <p:cNvSpPr txBox="1"/>
          <p:nvPr/>
        </p:nvSpPr>
        <p:spPr>
          <a:xfrm>
            <a:off x="3685311" y="2407948"/>
            <a:ext cx="33758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b="1" dirty="0">
                <a:solidFill>
                  <a:schemeClr val="bg1"/>
                </a:solidFill>
                <a:latin typeface="ceraRegular"/>
              </a:rPr>
              <a:t>Publicidad en los puntos de venta</a:t>
            </a:r>
          </a:p>
        </p:txBody>
      </p:sp>
      <p:pic>
        <p:nvPicPr>
          <p:cNvPr id="6146" name="Picture 2" descr="Anuncios en el punto de venta para aumentar los beneficios - Promotienda">
            <a:extLst>
              <a:ext uri="{FF2B5EF4-FFF2-40B4-BE49-F238E27FC236}">
                <a16:creationId xmlns:a16="http://schemas.microsoft.com/office/drawing/2014/main" id="{E0073D52-1603-6EF8-F65A-06A4117E0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0" y="3158637"/>
            <a:ext cx="5365827" cy="2682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C875D07-73BC-5123-FFFE-885DC19B2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008" y="3158637"/>
            <a:ext cx="4150592" cy="2768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81952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1321</TotalTime>
  <Words>1545</Words>
  <Application>Microsoft Office PowerPoint</Application>
  <PresentationFormat>Panorámica</PresentationFormat>
  <Paragraphs>233</Paragraphs>
  <Slides>38</Slides>
  <Notes>35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8" baseType="lpstr">
      <vt:lpstr>ceraRegular</vt:lpstr>
      <vt:lpstr>Formular Medium</vt:lpstr>
      <vt:lpstr>Lato </vt:lpstr>
      <vt:lpstr>Aptos</vt:lpstr>
      <vt:lpstr>Aptos Display</vt:lpstr>
      <vt:lpstr>Arial</vt:lpstr>
      <vt:lpstr>Calibri</vt:lpstr>
      <vt:lpstr>Lato Medium</vt:lpstr>
      <vt:lpstr>Symbol</vt:lpstr>
      <vt:lpstr>Tema de Office</vt:lpstr>
      <vt:lpstr>Estrategias de Promoción</vt:lpstr>
      <vt:lpstr>Estrategias Push y Pull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Marketing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Estrategias de Promoción</dc:title>
  <dc:creator>Marjorie Nakama</dc:creator>
  <cp:lastModifiedBy>Marjorie Nakama</cp:lastModifiedBy>
  <cp:revision>5</cp:revision>
  <dcterms:created xsi:type="dcterms:W3CDTF">2024-09-22T22:45:38Z</dcterms:created>
  <dcterms:modified xsi:type="dcterms:W3CDTF">2025-05-19T18:30:21Z</dcterms:modified>
</cp:coreProperties>
</file>